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2.xml"/>
  <Override ContentType="application/vnd.openxmlformats-officedocument.presentationml.slide+xml" PartName="/ppt/slides/slide98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63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1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92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  <p:sldId id="347" r:id="rId98"/>
    <p:sldId id="348" r:id="rId99"/>
    <p:sldId id="349" r:id="rId100"/>
    <p:sldId id="350" r:id="rId101"/>
    <p:sldId id="351" r:id="rId102"/>
    <p:sldId id="352" r:id="rId103"/>
    <p:sldId id="353" r:id="rId104"/>
    <p:sldId id="354" r:id="rId105"/>
    <p:sldId id="355" r:id="rId106"/>
    <p:sldId id="356" r:id="rId107"/>
    <p:sldId id="357" r:id="rId108"/>
    <p:sldId id="358" r:id="rId109"/>
    <p:sldId id="359" r:id="rId110"/>
  </p:sldIdLst>
  <p:sldSz cy="5143500" cx="9144000"/>
  <p:notesSz cx="6858000" cy="9144000"/>
  <p:embeddedFontLst>
    <p:embeddedFont>
      <p:font typeface="Roboto"/>
      <p:regular r:id="rId111"/>
      <p:bold r:id="rId112"/>
      <p:italic r:id="rId113"/>
      <p:boldItalic r:id="rId114"/>
    </p:embeddedFont>
    <p:embeddedFont>
      <p:font typeface="Ubuntu Mono"/>
      <p:regular r:id="rId115"/>
      <p:bold r:id="rId116"/>
      <p:italic r:id="rId117"/>
      <p:boldItalic r:id="rId11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0447ACAE-29DD-40DA-9021-5CC03F2531A7}">
  <a:tblStyle styleId="{0447ACAE-29DD-40DA-9021-5CC03F2531A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07" Type="http://schemas.openxmlformats.org/officeDocument/2006/relationships/slide" Target="slides/slide101.xml"/><Relationship Id="rId106" Type="http://schemas.openxmlformats.org/officeDocument/2006/relationships/slide" Target="slides/slide100.xml"/><Relationship Id="rId105" Type="http://schemas.openxmlformats.org/officeDocument/2006/relationships/slide" Target="slides/slide99.xml"/><Relationship Id="rId104" Type="http://schemas.openxmlformats.org/officeDocument/2006/relationships/slide" Target="slides/slide98.xml"/><Relationship Id="rId109" Type="http://schemas.openxmlformats.org/officeDocument/2006/relationships/slide" Target="slides/slide103.xml"/><Relationship Id="rId108" Type="http://schemas.openxmlformats.org/officeDocument/2006/relationships/slide" Target="slides/slide102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103" Type="http://schemas.openxmlformats.org/officeDocument/2006/relationships/slide" Target="slides/slide97.xml"/><Relationship Id="rId102" Type="http://schemas.openxmlformats.org/officeDocument/2006/relationships/slide" Target="slides/slide96.xml"/><Relationship Id="rId101" Type="http://schemas.openxmlformats.org/officeDocument/2006/relationships/slide" Target="slides/slide95.xml"/><Relationship Id="rId100" Type="http://schemas.openxmlformats.org/officeDocument/2006/relationships/slide" Target="slides/slide94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95" Type="http://schemas.openxmlformats.org/officeDocument/2006/relationships/slide" Target="slides/slide89.xml"/><Relationship Id="rId94" Type="http://schemas.openxmlformats.org/officeDocument/2006/relationships/slide" Target="slides/slide88.xml"/><Relationship Id="rId97" Type="http://schemas.openxmlformats.org/officeDocument/2006/relationships/slide" Target="slides/slide91.xml"/><Relationship Id="rId96" Type="http://schemas.openxmlformats.org/officeDocument/2006/relationships/slide" Target="slides/slide90.xml"/><Relationship Id="rId11" Type="http://schemas.openxmlformats.org/officeDocument/2006/relationships/slide" Target="slides/slide5.xml"/><Relationship Id="rId99" Type="http://schemas.openxmlformats.org/officeDocument/2006/relationships/slide" Target="slides/slide93.xml"/><Relationship Id="rId10" Type="http://schemas.openxmlformats.org/officeDocument/2006/relationships/slide" Target="slides/slide4.xml"/><Relationship Id="rId98" Type="http://schemas.openxmlformats.org/officeDocument/2006/relationships/slide" Target="slides/slide92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91" Type="http://schemas.openxmlformats.org/officeDocument/2006/relationships/slide" Target="slides/slide85.xml"/><Relationship Id="rId90" Type="http://schemas.openxmlformats.org/officeDocument/2006/relationships/slide" Target="slides/slide84.xml"/><Relationship Id="rId93" Type="http://schemas.openxmlformats.org/officeDocument/2006/relationships/slide" Target="slides/slide87.xml"/><Relationship Id="rId92" Type="http://schemas.openxmlformats.org/officeDocument/2006/relationships/slide" Target="slides/slide86.xml"/><Relationship Id="rId118" Type="http://schemas.openxmlformats.org/officeDocument/2006/relationships/font" Target="fonts/UbuntuMono-boldItalic.fntdata"/><Relationship Id="rId117" Type="http://schemas.openxmlformats.org/officeDocument/2006/relationships/font" Target="fonts/UbuntuMono-italic.fntdata"/><Relationship Id="rId116" Type="http://schemas.openxmlformats.org/officeDocument/2006/relationships/font" Target="fonts/UbuntuMono-bold.fntdata"/><Relationship Id="rId115" Type="http://schemas.openxmlformats.org/officeDocument/2006/relationships/font" Target="fonts/UbuntuMono-regular.fntdata"/><Relationship Id="rId15" Type="http://schemas.openxmlformats.org/officeDocument/2006/relationships/slide" Target="slides/slide9.xml"/><Relationship Id="rId110" Type="http://schemas.openxmlformats.org/officeDocument/2006/relationships/slide" Target="slides/slide104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14" Type="http://schemas.openxmlformats.org/officeDocument/2006/relationships/font" Target="fonts/Roboto-boldItalic.fntdata"/><Relationship Id="rId18" Type="http://schemas.openxmlformats.org/officeDocument/2006/relationships/slide" Target="slides/slide12.xml"/><Relationship Id="rId113" Type="http://schemas.openxmlformats.org/officeDocument/2006/relationships/font" Target="fonts/Roboto-italic.fntdata"/><Relationship Id="rId112" Type="http://schemas.openxmlformats.org/officeDocument/2006/relationships/font" Target="fonts/Roboto-bold.fntdata"/><Relationship Id="rId111" Type="http://schemas.openxmlformats.org/officeDocument/2006/relationships/font" Target="fonts/Roboto-regular.fntdata"/><Relationship Id="rId84" Type="http://schemas.openxmlformats.org/officeDocument/2006/relationships/slide" Target="slides/slide78.xml"/><Relationship Id="rId83" Type="http://schemas.openxmlformats.org/officeDocument/2006/relationships/slide" Target="slides/slide77.xml"/><Relationship Id="rId86" Type="http://schemas.openxmlformats.org/officeDocument/2006/relationships/slide" Target="slides/slide80.xml"/><Relationship Id="rId85" Type="http://schemas.openxmlformats.org/officeDocument/2006/relationships/slide" Target="slides/slide79.xml"/><Relationship Id="rId88" Type="http://schemas.openxmlformats.org/officeDocument/2006/relationships/slide" Target="slides/slide82.xml"/><Relationship Id="rId87" Type="http://schemas.openxmlformats.org/officeDocument/2006/relationships/slide" Target="slides/slide81.xml"/><Relationship Id="rId89" Type="http://schemas.openxmlformats.org/officeDocument/2006/relationships/slide" Target="slides/slide83.xml"/><Relationship Id="rId80" Type="http://schemas.openxmlformats.org/officeDocument/2006/relationships/slide" Target="slides/slide74.xml"/><Relationship Id="rId82" Type="http://schemas.openxmlformats.org/officeDocument/2006/relationships/slide" Target="slides/slide76.xml"/><Relationship Id="rId81" Type="http://schemas.openxmlformats.org/officeDocument/2006/relationships/slide" Target="slides/slide75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75" Type="http://schemas.openxmlformats.org/officeDocument/2006/relationships/slide" Target="slides/slide69.xml"/><Relationship Id="rId74" Type="http://schemas.openxmlformats.org/officeDocument/2006/relationships/slide" Target="slides/slide68.xml"/><Relationship Id="rId77" Type="http://schemas.openxmlformats.org/officeDocument/2006/relationships/slide" Target="slides/slide71.xml"/><Relationship Id="rId76" Type="http://schemas.openxmlformats.org/officeDocument/2006/relationships/slide" Target="slides/slide70.xml"/><Relationship Id="rId79" Type="http://schemas.openxmlformats.org/officeDocument/2006/relationships/slide" Target="slides/slide73.xml"/><Relationship Id="rId78" Type="http://schemas.openxmlformats.org/officeDocument/2006/relationships/slide" Target="slides/slide72.xml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66" Type="http://schemas.openxmlformats.org/officeDocument/2006/relationships/slide" Target="slides/slide60.xml"/><Relationship Id="rId65" Type="http://schemas.openxmlformats.org/officeDocument/2006/relationships/slide" Target="slides/slide59.xml"/><Relationship Id="rId68" Type="http://schemas.openxmlformats.org/officeDocument/2006/relationships/slide" Target="slides/slide62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69" Type="http://schemas.openxmlformats.org/officeDocument/2006/relationships/slide" Target="slides/slide6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55" Type="http://schemas.openxmlformats.org/officeDocument/2006/relationships/slide" Target="slides/slide49.xml"/><Relationship Id="rId54" Type="http://schemas.openxmlformats.org/officeDocument/2006/relationships/slide" Target="slides/slide48.xml"/><Relationship Id="rId57" Type="http://schemas.openxmlformats.org/officeDocument/2006/relationships/slide" Target="slides/slide51.xml"/><Relationship Id="rId56" Type="http://schemas.openxmlformats.org/officeDocument/2006/relationships/slide" Target="slides/slide50.xml"/><Relationship Id="rId59" Type="http://schemas.openxmlformats.org/officeDocument/2006/relationships/slide" Target="slides/slide53.xml"/><Relationship Id="rId58" Type="http://schemas.openxmlformats.org/officeDocument/2006/relationships/slide" Target="slides/slide5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7a67c9eb69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7a67c9eb69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Developed on a Windows PC, deployed to “production” on the Raspberry Pi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Typically use many Pis in IoT, each as a sensor</a:t>
            </a: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g7a67c9eb69_0_2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5" name="Google Shape;755;g7a67c9eb69_0_2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g7a67c9eb69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1" name="Google Shape;761;g7a67c9eb69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g7a7043d9a0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8" name="Google Shape;768;g7a7043d9a0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7a6b00c97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4" name="Google Shape;774;g7a6b00c97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g7a67c9eb69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0" name="Google Shape;780;g7a67c9eb69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7a6b00c973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7a6b00c973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Only hardware involved in the whole project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7a67c9eb69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7a67c9eb69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7a67c9eb69_0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7a67c9eb69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7a67c9eb69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7a67c9eb69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Need a way to run lots of software on one device reliably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Simulate hardware components like physical sensors as software processes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7a6b00c973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7a6b00c973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Commonly used diagram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VMS are heavy (operating system overhead)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Containers sometimes called “operating system-level virtualization”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Containers share the host’s operating system kernel but have their own binaries and libraries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VMs scale vertically (increase HW specs), containers scale horizontally (launch more containers)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a6b00c973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7a6b00c973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PaaS - Platform as a Service. Developers write, run, and manage their applications without worrying about underlying infrastructure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Docker Engine - daemon or container runtime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7a6b00c973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7a6b00c973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7a6b00c973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7a6b00c973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7a6b00c973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7a6b00c973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7a67c9eb69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7a67c9eb69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7a6b00c973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7a6b00c973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a6b00c973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a6b00c973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a6b00c973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a6b00c973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7a6b00c973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7a6b00c973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7a6b00c973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7a6b00c973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Not actually creating an image, just pulling an existing remote volume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7a6b00c973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7a6b00c973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7a6b00c973_0_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7a6b00c973_0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7a6b00c973_0_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7a6b00c973_0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7a6b00c973_0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7a6b00c973_0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7a6b00c973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7a6b00c973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7a6b00c973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7a6b00c973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7a6b00c973_0_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7a6b00c973_0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7a6b00c973_0_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7a6b00c973_0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Docker Swarm mode: Orchestrate multiple physical hosts as one big Docker cluster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7a67c9eb69_0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7a67c9eb69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7a67c9eb69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7a67c9eb69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7a67c9eb69_0_2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7a67c9eb69_0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Should be a physical device, but I simulate it as software (a Docker container)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Custom software I wrote for the project</a:t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7a6b00c973_0_2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7a6b00c973_0_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7a6b00c973_0_2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7a6b00c973_0_2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Has some quality of service features (queue priority, delivery guarantee) that I have not used</a:t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7a6b00c973_0_2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7a6b00c973_0_2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Has some quality of service features (queue priority, delivery guarantee) that I have not used</a:t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7a6b00c973_0_2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7a6b00c973_0_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7a6b00c973_0_2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7a6b00c973_0_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7a67c9eb69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7a67c9eb69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Domain model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Physical entities in grey, hardware/software in green</a:t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7a6b00c973_0_2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7a6b00c973_0_2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7a6b00c973_0_2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7a6b00c973_0_2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In Docker, pass env vars to change container behaviour</a:t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7a7043d9a0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7a7043d9a0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7a6b00c973_0_3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7a6b00c973_0_3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7a6b00c973_0_2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7a6b00c973_0_2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7a67c9eb69_0_1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7a67c9eb69_0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7a67c9eb69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7a67c9eb69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7a67c9eb69_0_2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7a67c9eb69_0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In my project: Black box that receives messages from publishers and broadcasts them to subscribers</a:t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7a7043d9a0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7a7043d9a0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7a6b00c973_0_3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7a6b00c973_0_3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7a6b00c973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7a6b00c973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Generic IoT architecture</a:t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7a7043d9a0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7a7043d9a0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7a67c9eb69_0_2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7a67c9eb69_0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7a67c9eb69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7a67c9eb69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7a67c9eb69_0_2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7a67c9eb69_0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Has many sub-components</a:t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7a67c9eb69_0_2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7a67c9eb69_0_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7a67c9eb69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7a67c9eb69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7a67c9eb69_0_2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7a67c9eb69_0_2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7a7043d9a0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7a7043d9a0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7a7043d9a0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7a7043d9a0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7a7043d9a0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7a7043d9a0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7a67c9eb6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7a67c9eb6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Big diagram, confusing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Goal to walk through step by step, cover everything</a:t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7a7043d9a0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7a7043d9a0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7a7043d9a0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7a7043d9a0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Measurement: name of the measurement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Tags: Extra metadata (like ID)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Fields: values of measurements</a:t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7a6b00c973_0_3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7a6b00c973_0_3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7a7043d9a0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7a7043d9a0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7a7043d9a0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7a7043d9a0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7a67c9eb69_0_2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7a67c9eb69_0_2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7a67c9eb69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7a67c9eb69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7a67c9eb69_0_2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7a67c9eb69_0_2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7a7043d9a0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7a7043d9a0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7a7043d9a0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Google Shape;534;g7a7043d9a0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7a67c9eb69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7a67c9eb69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7a7043d9a0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7a7043d9a0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7a6b00c973_0_2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7a6b00c973_0_2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7a7043d9a0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7a7043d9a0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7a6b00c973_0_3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3" name="Google Shape;563;g7a6b00c973_0_3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7a6b00c973_0_3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7a6b00c973_0_3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7a67c9eb69_0_2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5" name="Google Shape;575;g7a67c9eb69_0_2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7a67c9eb69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1" name="Google Shape;581;g7a67c9eb69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7a67c9eb69_0_2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7" name="Google Shape;587;g7a67c9eb69_0_2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Now MQTT is out of the picture, only dealing with persistent storage</a:t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g7a7043d9a0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4" name="Google Shape;594;g7a7043d9a0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7a7043d9a0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7a7043d9a0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7a67c9eb69_0_2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7a67c9eb69_0_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7a7043d9a0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8" name="Google Shape;608;g7a7043d9a0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Low level, allows running basic SQL queries</a:t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7a7043d9a0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6" name="Google Shape;616;g7a7043d9a0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Higher level, represent database tables as JavaScript objects (models)</a:t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7a7043d9a0_0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4" name="Google Shape;624;g7a7043d9a0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7a7043d9a0_0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7a7043d9a0_0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REST APIs map CRUD operations to verbs in the HTTP protocol</a:t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7a7043d9a0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8" name="Google Shape;638;g7a7043d9a0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7a7043d9a0_0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1" name="Google Shape;651;g7a7043d9a0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7a6b00c973_0_2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0" name="Google Shape;660;g7a6b00c973_0_2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g7a7043d9a0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7" name="Google Shape;667;g7a7043d9a0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g7a6b00c973_0_3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4" name="Google Shape;674;g7a6b00c973_0_3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7a6b00c973_0_3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0" name="Google Shape;680;g7a6b00c973_0_3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7a67c9eb69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7a67c9eb69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7a7043d9a0_0_2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Google Shape;686;g7a7043d9a0_0_2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g7a7043d9a0_0_2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3" name="Google Shape;693;g7a7043d9a0_0_2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7a7043d9a0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" name="Google Shape;700;g7a7043d9a0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g7a7043d9a0_0_2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7" name="Google Shape;707;g7a7043d9a0_0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g7a7043d9a0_0_2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4" name="Google Shape;714;g7a7043d9a0_0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g7a7043d9a0_0_2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1" name="Google Shape;721;g7a7043d9a0_0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Sensor pulled from MariaDB, measurements pulled from InfluxDB</a:t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g7a7043d9a0_0_2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8" name="Google Shape;728;g7a7043d9a0_0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g7a7043d9a0_0_2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5" name="Google Shape;735;g7a7043d9a0_0_2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g7a7043d9a0_0_2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2" name="Google Shape;742;g7a7043d9a0_0_2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g7a67c9eb69_0_2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9" name="Google Shape;749;g7a67c9eb69_0_2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accent4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bg>
      <p:bgPr>
        <a:solidFill>
          <a:schemeClr val="accent4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0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0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Google Shape;56;p1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terial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 spd="med">
    <p:fade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5.png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38.png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1.xml"/><Relationship Id="rId3" Type="http://schemas.openxmlformats.org/officeDocument/2006/relationships/image" Target="../media/image38.png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2.xml"/><Relationship Id="rId3" Type="http://schemas.openxmlformats.org/officeDocument/2006/relationships/image" Target="../media/image66.gif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3.xml"/><Relationship Id="rId3" Type="http://schemas.openxmlformats.org/officeDocument/2006/relationships/hyperlink" Target="https://docs.docker.com/" TargetMode="External"/><Relationship Id="rId4" Type="http://schemas.openxmlformats.org/officeDocument/2006/relationships/hyperlink" Target="https://containerjournal.com/features/docker-4-milestones-docker-history/" TargetMode="External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4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8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www.docker.com/customers" TargetMode="External"/><Relationship Id="rId4" Type="http://schemas.openxmlformats.org/officeDocument/2006/relationships/hyperlink" Target="https://cloud.google.com" TargetMode="External"/><Relationship Id="rId11" Type="http://schemas.openxmlformats.org/officeDocument/2006/relationships/image" Target="../media/image3.jpg"/><Relationship Id="rId10" Type="http://schemas.openxmlformats.org/officeDocument/2006/relationships/image" Target="../media/image2.png"/><Relationship Id="rId9" Type="http://schemas.openxmlformats.org/officeDocument/2006/relationships/image" Target="../media/image18.png"/><Relationship Id="rId5" Type="http://schemas.openxmlformats.org/officeDocument/2006/relationships/hyperlink" Target="https://aws.amazon.com" TargetMode="External"/><Relationship Id="rId6" Type="http://schemas.openxmlformats.org/officeDocument/2006/relationships/hyperlink" Target="https://azure.microsoft.com" TargetMode="External"/><Relationship Id="rId7" Type="http://schemas.openxmlformats.org/officeDocument/2006/relationships/image" Target="../media/image15.png"/><Relationship Id="rId8" Type="http://schemas.openxmlformats.org/officeDocument/2006/relationships/image" Target="../media/image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0.gif"/><Relationship Id="rId4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9.gif"/><Relationship Id="rId4" Type="http://schemas.openxmlformats.org/officeDocument/2006/relationships/image" Target="../media/image1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65.png"/><Relationship Id="rId4" Type="http://schemas.openxmlformats.org/officeDocument/2006/relationships/image" Target="../media/image21.gif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4.gif"/><Relationship Id="rId4" Type="http://schemas.openxmlformats.org/officeDocument/2006/relationships/hyperlink" Target="https://hub.docker.com/_/docker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3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3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4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4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7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3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1.gif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3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64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64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71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29.gif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64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68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68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68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55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55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32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41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4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8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44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42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48.gif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39.gif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55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67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67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3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6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47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46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3.xml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45.gif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67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69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69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8.xml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4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8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50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51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49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3.xml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4.xml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5.xml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70.png"/><Relationship Id="rId4" Type="http://schemas.openxmlformats.org/officeDocument/2006/relationships/image" Target="../media/image54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7.xml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8.xml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57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5.pn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53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56.pn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62.png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59.png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58.png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52.png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61.png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63.png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60.png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6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ENSE 483 Project</a:t>
            </a:r>
            <a:endParaRPr/>
          </a:p>
        </p:txBody>
      </p:sp>
      <p:sp>
        <p:nvSpPr>
          <p:cNvPr id="68" name="Google Shape;68;p13"/>
          <p:cNvSpPr txBox="1"/>
          <p:nvPr>
            <p:ph idx="1" type="subTitle"/>
          </p:nvPr>
        </p:nvSpPr>
        <p:spPr>
          <a:xfrm>
            <a:off x="390525" y="275288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Group G - </a:t>
            </a:r>
            <a:r>
              <a:rPr lang="en"/>
              <a:t>Pig Farm Management IoT System</a:t>
            </a:r>
            <a:endParaRPr/>
          </a:p>
        </p:txBody>
      </p:sp>
      <p:sp>
        <p:nvSpPr>
          <p:cNvPr id="69" name="Google Shape;69;p13"/>
          <p:cNvSpPr txBox="1"/>
          <p:nvPr>
            <p:ph idx="1" type="subTitle"/>
          </p:nvPr>
        </p:nvSpPr>
        <p:spPr>
          <a:xfrm>
            <a:off x="390525" y="4355775"/>
            <a:ext cx="41814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Daniel Shevtsov (SID: 200351253)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22"/>
          <p:cNvPicPr preferRelativeResize="0"/>
          <p:nvPr/>
        </p:nvPicPr>
        <p:blipFill rotWithShape="1">
          <a:blip r:embed="rId3">
            <a:alphaModFix/>
          </a:blip>
          <a:srcRect b="80775" l="18422" r="13271" t="-855"/>
          <a:stretch/>
        </p:blipFill>
        <p:spPr>
          <a:xfrm>
            <a:off x="303325" y="1819388"/>
            <a:ext cx="3898524" cy="1504724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2"/>
          <p:cNvSpPr txBox="1"/>
          <p:nvPr>
            <p:ph idx="2" type="body"/>
          </p:nvPr>
        </p:nvSpPr>
        <p:spPr>
          <a:xfrm>
            <a:off x="4939500" y="920950"/>
            <a:ext cx="3837000" cy="349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Raspberry Pi Model 4B (2019 model)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Operating System is Linux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Raspbian Buster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September 2019 version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Why?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Cheap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Commonly used for IoT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Fun project to learn something new!</a:t>
            </a:r>
            <a:endParaRPr/>
          </a:p>
        </p:txBody>
      </p:sp>
      <p:sp>
        <p:nvSpPr>
          <p:cNvPr id="127" name="Google Shape;127;p22"/>
          <p:cNvSpPr txBox="1"/>
          <p:nvPr/>
        </p:nvSpPr>
        <p:spPr>
          <a:xfrm>
            <a:off x="4940900" y="170825"/>
            <a:ext cx="38355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The </a:t>
            </a:r>
            <a:r>
              <a:rPr lang="en"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h</a:t>
            </a:r>
            <a:r>
              <a:rPr lang="en"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ardware</a:t>
            </a:r>
            <a:endParaRPr sz="3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7" name="Google Shape;757;p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2500" y="170825"/>
            <a:ext cx="3685454" cy="4838701"/>
          </a:xfrm>
          <a:prstGeom prst="rect">
            <a:avLst/>
          </a:prstGeom>
          <a:noFill/>
          <a:ln>
            <a:noFill/>
          </a:ln>
        </p:spPr>
      </p:pic>
      <p:sp>
        <p:nvSpPr>
          <p:cNvPr id="758" name="Google Shape;758;p112"/>
          <p:cNvSpPr txBox="1"/>
          <p:nvPr>
            <p:ph idx="4294967295" type="ctrTitle"/>
          </p:nvPr>
        </p:nvSpPr>
        <p:spPr>
          <a:xfrm>
            <a:off x="4689250" y="2104950"/>
            <a:ext cx="4358100" cy="93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Conclusion</a:t>
            </a:r>
            <a:endParaRPr sz="3600"/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p113"/>
          <p:cNvSpPr txBox="1"/>
          <p:nvPr>
            <p:ph idx="2" type="body"/>
          </p:nvPr>
        </p:nvSpPr>
        <p:spPr>
          <a:xfrm>
            <a:off x="4939500" y="920950"/>
            <a:ext cx="3837000" cy="349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Diagram makes more sense?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Takeaways: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Docker is pretty flexible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Think in terms of data flow from sensor measurement to persistent storage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Any container can be replaced by a physical equivalent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IoT allows for distributed, scalable systems</a:t>
            </a:r>
            <a:endParaRPr/>
          </a:p>
        </p:txBody>
      </p:sp>
      <p:pic>
        <p:nvPicPr>
          <p:cNvPr id="764" name="Google Shape;764;p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2500" y="170825"/>
            <a:ext cx="3685454" cy="4838701"/>
          </a:xfrm>
          <a:prstGeom prst="rect">
            <a:avLst/>
          </a:prstGeom>
          <a:noFill/>
          <a:ln>
            <a:noFill/>
          </a:ln>
        </p:spPr>
      </p:pic>
      <p:sp>
        <p:nvSpPr>
          <p:cNvPr id="765" name="Google Shape;765;p113"/>
          <p:cNvSpPr txBox="1"/>
          <p:nvPr/>
        </p:nvSpPr>
        <p:spPr>
          <a:xfrm>
            <a:off x="4940900" y="170825"/>
            <a:ext cx="38355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Conclusion</a:t>
            </a:r>
            <a:endParaRPr sz="3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114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 - Tying everything together!</a:t>
            </a:r>
            <a:endParaRPr/>
          </a:p>
        </p:txBody>
      </p:sp>
      <p:pic>
        <p:nvPicPr>
          <p:cNvPr id="771" name="Google Shape;771;p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4350" y="766850"/>
            <a:ext cx="6494394" cy="421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p115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777" name="Google Shape;777;p115"/>
          <p:cNvSpPr txBox="1"/>
          <p:nvPr>
            <p:ph idx="4294967295" type="body"/>
          </p:nvPr>
        </p:nvSpPr>
        <p:spPr>
          <a:xfrm>
            <a:off x="471900" y="934450"/>
            <a:ext cx="8222100" cy="396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Rizzo, F., Tomasi, R., Conzon, D., &amp; Montanaro, T. (Eds.). (2018). The IoF2020 Use Case Architectures and overview of the related IoT Systems. 221.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Docker Documentation | Docker Documentation. (n.d.). Retrieved November 30, 2019, from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https://docs.docker.com/</a:t>
            </a:r>
            <a:r>
              <a:rPr lang="en"/>
              <a:t>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Docker at 4: Milestones in Docker History. (2017, March 23). Retrieved November 30, 2019, from Container Journal website: </a:t>
            </a:r>
            <a:r>
              <a:rPr lang="en" u="sng">
                <a:solidFill>
                  <a:schemeClr val="hlink"/>
                </a:solidFill>
                <a:hlinkClick r:id="rId4"/>
              </a:rPr>
              <a:t>https://containerjournal.com/features/docker-4-milestones-docker-history/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116"/>
          <p:cNvSpPr txBox="1"/>
          <p:nvPr>
            <p:ph type="title"/>
          </p:nvPr>
        </p:nvSpPr>
        <p:spPr>
          <a:xfrm>
            <a:off x="485100" y="1692300"/>
            <a:ext cx="8173800" cy="111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THANK YOU!</a:t>
            </a:r>
            <a:endParaRPr b="1"/>
          </a:p>
        </p:txBody>
      </p:sp>
      <p:sp>
        <p:nvSpPr>
          <p:cNvPr id="783" name="Google Shape;783;p116"/>
          <p:cNvSpPr txBox="1"/>
          <p:nvPr>
            <p:ph type="title"/>
          </p:nvPr>
        </p:nvSpPr>
        <p:spPr>
          <a:xfrm>
            <a:off x="485100" y="2803200"/>
            <a:ext cx="8173800" cy="64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Questions?</a:t>
            </a:r>
            <a:endParaRPr sz="36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3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Hardware</a:t>
            </a:r>
            <a:endParaRPr/>
          </a:p>
        </p:txBody>
      </p:sp>
      <p:pic>
        <p:nvPicPr>
          <p:cNvPr id="133" name="Google Shape;13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250" y="1232537"/>
            <a:ext cx="5897124" cy="3317126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3"/>
          <p:cNvSpPr txBox="1"/>
          <p:nvPr/>
        </p:nvSpPr>
        <p:spPr>
          <a:xfrm>
            <a:off x="5995375" y="1232650"/>
            <a:ext cx="29295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CPU</a:t>
            </a:r>
            <a:r>
              <a:rPr lang="en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:</a:t>
            </a:r>
            <a:br>
              <a:rPr lang="en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Quad-core ARM v8 (64-bit) @ 1.5GHz Broadcom BCM2711</a:t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RAM:</a:t>
            </a:r>
            <a:br>
              <a:rPr b="1" lang="en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4GB LPDDR4-3200 SDRAM</a:t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HDD:</a:t>
            </a:r>
            <a:br>
              <a:rPr b="1" lang="en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240GB Kingston A400 SSD</a:t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2500" y="170825"/>
            <a:ext cx="3685454" cy="4838701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4"/>
          <p:cNvSpPr txBox="1"/>
          <p:nvPr>
            <p:ph idx="4294967295" type="ctrTitle"/>
          </p:nvPr>
        </p:nvSpPr>
        <p:spPr>
          <a:xfrm>
            <a:off x="4689250" y="2104950"/>
            <a:ext cx="4358100" cy="93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The hardware</a:t>
            </a:r>
            <a:endParaRPr sz="36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2500" y="170825"/>
            <a:ext cx="3685454" cy="4838701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5"/>
          <p:cNvSpPr txBox="1"/>
          <p:nvPr>
            <p:ph idx="4294967295" type="ctrTitle"/>
          </p:nvPr>
        </p:nvSpPr>
        <p:spPr>
          <a:xfrm>
            <a:off x="4689250" y="2104950"/>
            <a:ext cx="4358100" cy="93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Virtualization</a:t>
            </a:r>
            <a:endParaRPr sz="36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26"/>
          <p:cNvPicPr preferRelativeResize="0"/>
          <p:nvPr/>
        </p:nvPicPr>
        <p:blipFill rotWithShape="1">
          <a:blip r:embed="rId3">
            <a:alphaModFix/>
          </a:blip>
          <a:srcRect b="74395" l="18803" r="13532" t="17403"/>
          <a:stretch/>
        </p:blipFill>
        <p:spPr>
          <a:xfrm>
            <a:off x="184575" y="2238150"/>
            <a:ext cx="4192375" cy="66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6"/>
          <p:cNvSpPr txBox="1"/>
          <p:nvPr>
            <p:ph idx="2" type="body"/>
          </p:nvPr>
        </p:nvSpPr>
        <p:spPr>
          <a:xfrm>
            <a:off x="4939500" y="920950"/>
            <a:ext cx="3837000" cy="349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Docker!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only thing (other than OS) installed on the Pi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Everything else “virtualized” as a container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Why?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Easy to set up and tear down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Community support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Fun project to learn something new!</a:t>
            </a:r>
            <a:endParaRPr/>
          </a:p>
        </p:txBody>
      </p:sp>
      <p:sp>
        <p:nvSpPr>
          <p:cNvPr id="153" name="Google Shape;153;p26"/>
          <p:cNvSpPr txBox="1"/>
          <p:nvPr/>
        </p:nvSpPr>
        <p:spPr>
          <a:xfrm>
            <a:off x="4940900" y="170825"/>
            <a:ext cx="38355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Virtualization</a:t>
            </a:r>
            <a:endParaRPr sz="3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7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Virtual Machines vs Containers</a:t>
            </a:r>
            <a:endParaRPr/>
          </a:p>
        </p:txBody>
      </p:sp>
      <p:pic>
        <p:nvPicPr>
          <p:cNvPr id="159" name="Google Shape;15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0750" y="1169279"/>
            <a:ext cx="6722501" cy="3366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Docker?</a:t>
            </a:r>
            <a:endParaRPr/>
          </a:p>
        </p:txBody>
      </p:sp>
      <p:pic>
        <p:nvPicPr>
          <p:cNvPr id="165" name="Google Shape;16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8450" y="1069988"/>
            <a:ext cx="4153550" cy="3437075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8"/>
          <p:cNvSpPr txBox="1"/>
          <p:nvPr/>
        </p:nvSpPr>
        <p:spPr>
          <a:xfrm>
            <a:off x="4572000" y="1069988"/>
            <a:ext cx="4353000" cy="34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Developed by “dotCloud,” now “Docker, Inc.”</a:t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FOSS, released in 2013</a:t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PaaS product</a:t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Main component is </a:t>
            </a:r>
            <a:r>
              <a:rPr b="1" lang="en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Docker Engine</a:t>
            </a:r>
            <a:endParaRPr b="1"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Some other supporting products</a:t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○"/>
            </a:pPr>
            <a:r>
              <a:rPr lang="en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Docker Compose</a:t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○"/>
            </a:pPr>
            <a:r>
              <a:rPr lang="en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Docker Swarm</a:t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○"/>
            </a:pPr>
            <a:r>
              <a:rPr lang="en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Docker Hub</a:t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○"/>
            </a:pPr>
            <a:r>
              <a:rPr lang="en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Enterprise support</a:t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9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use</a:t>
            </a:r>
            <a:r>
              <a:rPr lang="en"/>
              <a:t> Docker?</a:t>
            </a:r>
            <a:endParaRPr/>
          </a:p>
        </p:txBody>
      </p:sp>
      <p:sp>
        <p:nvSpPr>
          <p:cNvPr id="172" name="Google Shape;172;p29"/>
          <p:cNvSpPr txBox="1"/>
          <p:nvPr/>
        </p:nvSpPr>
        <p:spPr>
          <a:xfrm>
            <a:off x="219000" y="1074913"/>
            <a:ext cx="4353000" cy="34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Benefits:</a:t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○"/>
            </a:pPr>
            <a:r>
              <a:rPr lang="en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Lighter than VMs</a:t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○"/>
            </a:pPr>
            <a:r>
              <a:rPr lang="en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Faster start time than VMs</a:t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○"/>
            </a:pPr>
            <a:r>
              <a:rPr lang="en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Sandboxed</a:t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○"/>
            </a:pPr>
            <a:r>
              <a:rPr lang="en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Multi-arch (x86, ARM, etc.)</a:t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Use cases:</a:t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○"/>
            </a:pPr>
            <a:r>
              <a:rPr lang="en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Consistent development environments</a:t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○"/>
            </a:pPr>
            <a:r>
              <a:rPr lang="en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Continuous Integration</a:t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○"/>
            </a:pPr>
            <a:r>
              <a:rPr lang="en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Replacement for VMs in enterprise</a:t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3" name="Google Shape;17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366625"/>
            <a:ext cx="4267200" cy="28536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0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Who uses Docker?</a:t>
            </a:r>
            <a:endParaRPr/>
          </a:p>
        </p:txBody>
      </p:sp>
      <p:sp>
        <p:nvSpPr>
          <p:cNvPr id="179" name="Google Shape;179;p30"/>
          <p:cNvSpPr txBox="1"/>
          <p:nvPr>
            <p:ph type="title"/>
          </p:nvPr>
        </p:nvSpPr>
        <p:spPr>
          <a:xfrm>
            <a:off x="514050" y="3783300"/>
            <a:ext cx="8115900" cy="106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2"/>
                </a:solidFill>
              </a:rPr>
              <a:t>Sources:</a:t>
            </a:r>
            <a:endParaRPr sz="14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chemeClr val="hlink"/>
                </a:solidFill>
                <a:hlinkClick r:id="rId3"/>
              </a:rPr>
              <a:t>https://www.docker.com/customers</a:t>
            </a:r>
            <a:endParaRPr sz="14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chemeClr val="hlink"/>
                </a:solidFill>
                <a:hlinkClick r:id="rId4"/>
              </a:rPr>
              <a:t>https://cloud.google.com</a:t>
            </a:r>
            <a:endParaRPr sz="14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chemeClr val="hlink"/>
                </a:solidFill>
                <a:hlinkClick r:id="rId5"/>
              </a:rPr>
              <a:t>https://aws.amazon.com</a:t>
            </a:r>
            <a:r>
              <a:rPr lang="en" sz="1400">
                <a:solidFill>
                  <a:schemeClr val="dk2"/>
                </a:solidFill>
              </a:rPr>
              <a:t> </a:t>
            </a:r>
            <a:endParaRPr sz="14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chemeClr val="hlink"/>
                </a:solidFill>
                <a:hlinkClick r:id="rId6"/>
              </a:rPr>
              <a:t>https://azure.microsoft.com</a:t>
            </a:r>
            <a:r>
              <a:rPr lang="en" sz="1400">
                <a:solidFill>
                  <a:schemeClr val="dk2"/>
                </a:solidFill>
              </a:rPr>
              <a:t> </a:t>
            </a:r>
            <a:endParaRPr sz="14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2"/>
              </a:solidFill>
            </a:endParaRPr>
          </a:p>
        </p:txBody>
      </p:sp>
      <p:pic>
        <p:nvPicPr>
          <p:cNvPr id="180" name="Google Shape;180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60325" y="1102438"/>
            <a:ext cx="1880350" cy="94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3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504375" y="2324325"/>
            <a:ext cx="1614324" cy="49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3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938250" y="1304738"/>
            <a:ext cx="2511075" cy="535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3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490500" y="1161950"/>
            <a:ext cx="1642301" cy="82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3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021500" y="2270400"/>
            <a:ext cx="1654610" cy="60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30"/>
          <p:cNvSpPr txBox="1"/>
          <p:nvPr/>
        </p:nvSpPr>
        <p:spPr>
          <a:xfrm>
            <a:off x="2981450" y="3160400"/>
            <a:ext cx="2660400" cy="4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… and many more!</a:t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1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 how do Docker containers work?</a:t>
            </a:r>
            <a:endParaRPr/>
          </a:p>
        </p:txBody>
      </p:sp>
      <p:sp>
        <p:nvSpPr>
          <p:cNvPr id="191" name="Google Shape;191;p31"/>
          <p:cNvSpPr txBox="1"/>
          <p:nvPr>
            <p:ph idx="4294967295" type="body"/>
          </p:nvPr>
        </p:nvSpPr>
        <p:spPr>
          <a:xfrm>
            <a:off x="471900" y="934450"/>
            <a:ext cx="8222100" cy="49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Let’s run a web server!</a:t>
            </a:r>
            <a:endParaRPr/>
          </a:p>
        </p:txBody>
      </p:sp>
      <p:pic>
        <p:nvPicPr>
          <p:cNvPr id="192" name="Google Shape;19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80950"/>
            <a:ext cx="8799617" cy="341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06625" y="788349"/>
            <a:ext cx="2341915" cy="786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</a:t>
            </a:r>
            <a:endParaRPr/>
          </a:p>
        </p:txBody>
      </p:sp>
      <p:sp>
        <p:nvSpPr>
          <p:cNvPr id="75" name="Google Shape;75;p1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Problem statement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Architecture overview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Dive into each component + demos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Conclusion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2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 how do Docker containers work?</a:t>
            </a:r>
            <a:endParaRPr/>
          </a:p>
        </p:txBody>
      </p:sp>
      <p:sp>
        <p:nvSpPr>
          <p:cNvPr id="199" name="Google Shape;199;p32"/>
          <p:cNvSpPr txBox="1"/>
          <p:nvPr>
            <p:ph idx="4294967295" type="body"/>
          </p:nvPr>
        </p:nvSpPr>
        <p:spPr>
          <a:xfrm>
            <a:off x="471900" y="934450"/>
            <a:ext cx="8222100" cy="49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How about a Linux distro?</a:t>
            </a:r>
            <a:endParaRPr/>
          </a:p>
        </p:txBody>
      </p:sp>
      <p:pic>
        <p:nvPicPr>
          <p:cNvPr id="200" name="Google Shape;20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3550" y="1578325"/>
            <a:ext cx="4398807" cy="341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40900" y="778561"/>
            <a:ext cx="2740925" cy="64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3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 how do Docker containers work?</a:t>
            </a:r>
            <a:endParaRPr/>
          </a:p>
        </p:txBody>
      </p:sp>
      <p:sp>
        <p:nvSpPr>
          <p:cNvPr id="207" name="Google Shape;207;p33"/>
          <p:cNvSpPr txBox="1"/>
          <p:nvPr>
            <p:ph idx="4294967295" type="body"/>
          </p:nvPr>
        </p:nvSpPr>
        <p:spPr>
          <a:xfrm>
            <a:off x="471900" y="934450"/>
            <a:ext cx="8222100" cy="49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And an SQL database?</a:t>
            </a:r>
            <a:endParaRPr/>
          </a:p>
        </p:txBody>
      </p:sp>
      <p:pic>
        <p:nvPicPr>
          <p:cNvPr id="208" name="Google Shape;20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26650" y="730400"/>
            <a:ext cx="1767351" cy="196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63100" y="1571100"/>
            <a:ext cx="4417806" cy="3410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4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 how do Docker containers work?</a:t>
            </a:r>
            <a:endParaRPr/>
          </a:p>
        </p:txBody>
      </p:sp>
      <p:sp>
        <p:nvSpPr>
          <p:cNvPr id="215" name="Google Shape;215;p34"/>
          <p:cNvSpPr txBox="1"/>
          <p:nvPr>
            <p:ph idx="4294967295" type="body"/>
          </p:nvPr>
        </p:nvSpPr>
        <p:spPr>
          <a:xfrm>
            <a:off x="471900" y="934450"/>
            <a:ext cx="8222100" cy="49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Bonus: Docker in Docker???</a:t>
            </a:r>
            <a:endParaRPr/>
          </a:p>
        </p:txBody>
      </p:sp>
      <p:pic>
        <p:nvPicPr>
          <p:cNvPr id="216" name="Google Shape;21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4700" y="1576000"/>
            <a:ext cx="3914601" cy="2733851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34"/>
          <p:cNvSpPr txBox="1"/>
          <p:nvPr>
            <p:ph type="title"/>
          </p:nvPr>
        </p:nvSpPr>
        <p:spPr>
          <a:xfrm>
            <a:off x="514050" y="4457300"/>
            <a:ext cx="8115900" cy="39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2"/>
                </a:solidFill>
              </a:rPr>
              <a:t>Courtesy of </a:t>
            </a:r>
            <a:r>
              <a:rPr lang="en" sz="1400" u="sng">
                <a:solidFill>
                  <a:schemeClr val="hlink"/>
                </a:solidFill>
                <a:hlinkClick r:id="rId4"/>
              </a:rPr>
              <a:t>https://hub.docker.com/_/docker</a:t>
            </a:r>
            <a:r>
              <a:rPr lang="en" sz="1400">
                <a:solidFill>
                  <a:schemeClr val="dk2"/>
                </a:solidFill>
              </a:rPr>
              <a:t> </a:t>
            </a:r>
            <a:endParaRPr sz="14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5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can Docker do?</a:t>
            </a:r>
            <a:endParaRPr/>
          </a:p>
        </p:txBody>
      </p:sp>
      <p:sp>
        <p:nvSpPr>
          <p:cNvPr id="223" name="Google Shape;223;p35"/>
          <p:cNvSpPr txBox="1"/>
          <p:nvPr>
            <p:ph idx="4294967295" type="body"/>
          </p:nvPr>
        </p:nvSpPr>
        <p:spPr>
          <a:xfrm>
            <a:off x="471900" y="934450"/>
            <a:ext cx="8222100" cy="46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Docker Engine</a:t>
            </a:r>
            <a:r>
              <a:rPr lang="en"/>
              <a:t> manages 4 main components:</a:t>
            </a:r>
            <a:endParaRPr/>
          </a:p>
        </p:txBody>
      </p:sp>
      <p:pic>
        <p:nvPicPr>
          <p:cNvPr id="224" name="Google Shape;22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7225" y="1480450"/>
            <a:ext cx="4771462" cy="3434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Creating images, networks, volumes, and containers</a:t>
            </a:r>
            <a:endParaRPr/>
          </a:p>
        </p:txBody>
      </p:sp>
      <p:sp>
        <p:nvSpPr>
          <p:cNvPr id="230" name="Google Shape;230;p36"/>
          <p:cNvSpPr txBox="1"/>
          <p:nvPr>
            <p:ph idx="4294967295" type="body"/>
          </p:nvPr>
        </p:nvSpPr>
        <p:spPr>
          <a:xfrm>
            <a:off x="471900" y="934450"/>
            <a:ext cx="8222100" cy="46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 basic example that involves creating each of the 4 components:</a:t>
            </a:r>
            <a:endParaRPr/>
          </a:p>
        </p:txBody>
      </p:sp>
      <p:sp>
        <p:nvSpPr>
          <p:cNvPr id="231" name="Google Shape;231;p36"/>
          <p:cNvSpPr txBox="1"/>
          <p:nvPr>
            <p:ph idx="4294967295" type="body"/>
          </p:nvPr>
        </p:nvSpPr>
        <p:spPr>
          <a:xfrm>
            <a:off x="1088800" y="1404250"/>
            <a:ext cx="6690600" cy="38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1. </a:t>
            </a:r>
            <a:r>
              <a:rPr lang="en" sz="1400"/>
              <a:t>Image</a:t>
            </a:r>
            <a:endParaRPr sz="1400"/>
          </a:p>
        </p:txBody>
      </p:sp>
      <p:sp>
        <p:nvSpPr>
          <p:cNvPr id="232" name="Google Shape;232;p36"/>
          <p:cNvSpPr/>
          <p:nvPr/>
        </p:nvSpPr>
        <p:spPr>
          <a:xfrm>
            <a:off x="1088800" y="1788550"/>
            <a:ext cx="6690600" cy="469800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rgbClr val="FFFFFF"/>
                </a:solidFill>
                <a:latin typeface="Ubuntu Mono"/>
                <a:ea typeface="Ubuntu Mono"/>
                <a:cs typeface="Ubuntu Mono"/>
                <a:sym typeface="Ubuntu Mono"/>
              </a:rPr>
              <a:t>docker image pull mysql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33" name="Google Shape;233;p36"/>
          <p:cNvSpPr/>
          <p:nvPr/>
        </p:nvSpPr>
        <p:spPr>
          <a:xfrm>
            <a:off x="1088800" y="2642650"/>
            <a:ext cx="6690600" cy="469800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rgbClr val="FFFFFF"/>
                </a:solidFill>
                <a:latin typeface="Ubuntu Mono"/>
                <a:ea typeface="Ubuntu Mono"/>
                <a:cs typeface="Ubuntu Mono"/>
                <a:sym typeface="Ubuntu Mono"/>
              </a:rPr>
              <a:t>d</a:t>
            </a:r>
            <a:r>
              <a:rPr lang="en" sz="1800">
                <a:solidFill>
                  <a:srgbClr val="FFFFFF"/>
                </a:solidFill>
                <a:latin typeface="Ubuntu Mono"/>
                <a:ea typeface="Ubuntu Mono"/>
                <a:cs typeface="Ubuntu Mono"/>
                <a:sym typeface="Ubuntu Mono"/>
              </a:rPr>
              <a:t>ocker network create my-network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34" name="Google Shape;234;p36"/>
          <p:cNvSpPr/>
          <p:nvPr/>
        </p:nvSpPr>
        <p:spPr>
          <a:xfrm>
            <a:off x="1088800" y="3496750"/>
            <a:ext cx="6690600" cy="469800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rgbClr val="FFFFFF"/>
                </a:solidFill>
                <a:latin typeface="Ubuntu Mono"/>
                <a:ea typeface="Ubuntu Mono"/>
                <a:cs typeface="Ubuntu Mono"/>
                <a:sym typeface="Ubuntu Mono"/>
              </a:rPr>
              <a:t>docker volume create my-volume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35" name="Google Shape;235;p36"/>
          <p:cNvSpPr txBox="1"/>
          <p:nvPr>
            <p:ph idx="4294967295" type="body"/>
          </p:nvPr>
        </p:nvSpPr>
        <p:spPr>
          <a:xfrm>
            <a:off x="1088800" y="2258350"/>
            <a:ext cx="6690600" cy="38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2. Network</a:t>
            </a:r>
            <a:endParaRPr sz="1400"/>
          </a:p>
        </p:txBody>
      </p:sp>
      <p:sp>
        <p:nvSpPr>
          <p:cNvPr id="236" name="Google Shape;236;p36"/>
          <p:cNvSpPr txBox="1"/>
          <p:nvPr>
            <p:ph idx="4294967295" type="body"/>
          </p:nvPr>
        </p:nvSpPr>
        <p:spPr>
          <a:xfrm>
            <a:off x="1088800" y="3112450"/>
            <a:ext cx="6690600" cy="38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3. Volume</a:t>
            </a:r>
            <a:endParaRPr sz="14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7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Creating images, networks, volumes, and containers</a:t>
            </a:r>
            <a:endParaRPr/>
          </a:p>
        </p:txBody>
      </p:sp>
      <p:sp>
        <p:nvSpPr>
          <p:cNvPr id="242" name="Google Shape;242;p37"/>
          <p:cNvSpPr txBox="1"/>
          <p:nvPr>
            <p:ph idx="4294967295" type="body"/>
          </p:nvPr>
        </p:nvSpPr>
        <p:spPr>
          <a:xfrm>
            <a:off x="1088800" y="939225"/>
            <a:ext cx="6690600" cy="38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4. Container</a:t>
            </a:r>
            <a:endParaRPr sz="1400"/>
          </a:p>
        </p:txBody>
      </p:sp>
      <p:sp>
        <p:nvSpPr>
          <p:cNvPr id="243" name="Google Shape;243;p37"/>
          <p:cNvSpPr/>
          <p:nvPr/>
        </p:nvSpPr>
        <p:spPr>
          <a:xfrm>
            <a:off x="1088800" y="1323525"/>
            <a:ext cx="6690600" cy="1888800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Ubuntu Mono"/>
                <a:ea typeface="Ubuntu Mono"/>
                <a:cs typeface="Ubuntu Mono"/>
                <a:sym typeface="Ubuntu Mono"/>
              </a:rPr>
              <a:t>docker container run \</a:t>
            </a:r>
            <a:endParaRPr sz="1800">
              <a:solidFill>
                <a:srgbClr val="FFFFFF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Ubuntu Mono"/>
                <a:ea typeface="Ubuntu Mono"/>
                <a:cs typeface="Ubuntu Mono"/>
                <a:sym typeface="Ubuntu Mono"/>
              </a:rPr>
              <a:t>  --network=my-network \</a:t>
            </a:r>
            <a:endParaRPr sz="1800">
              <a:solidFill>
                <a:srgbClr val="FFFFFF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Ubuntu Mono"/>
                <a:ea typeface="Ubuntu Mono"/>
                <a:cs typeface="Ubuntu Mono"/>
                <a:sym typeface="Ubuntu Mono"/>
              </a:rPr>
              <a:t>  --volume=my-volume:/var/lib/mysql \</a:t>
            </a:r>
            <a:endParaRPr sz="1800">
              <a:solidFill>
                <a:srgbClr val="FFFFFF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Ubuntu Mono"/>
                <a:ea typeface="Ubuntu Mono"/>
                <a:cs typeface="Ubuntu Mono"/>
                <a:sym typeface="Ubuntu Mono"/>
              </a:rPr>
              <a:t>  --expose=[“3306:3306”] \</a:t>
            </a:r>
            <a:endParaRPr sz="1800">
              <a:solidFill>
                <a:srgbClr val="FFFFFF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Ubuntu Mono"/>
                <a:ea typeface="Ubuntu Mono"/>
                <a:cs typeface="Ubuntu Mono"/>
                <a:sym typeface="Ubuntu Mono"/>
              </a:rPr>
              <a:t>  -e MYSQL_ROOT_PASSWORD=my-password \</a:t>
            </a:r>
            <a:endParaRPr sz="1800">
              <a:solidFill>
                <a:srgbClr val="FFFFFF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Ubuntu Mono"/>
                <a:ea typeface="Ubuntu Mono"/>
                <a:cs typeface="Ubuntu Mono"/>
                <a:sym typeface="Ubuntu Mono"/>
              </a:rPr>
              <a:t>  mysql</a:t>
            </a:r>
            <a:endParaRPr sz="1800">
              <a:solidFill>
                <a:srgbClr val="FFFFFF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Getting images from Docker Hub</a:t>
            </a:r>
            <a:endParaRPr/>
          </a:p>
        </p:txBody>
      </p:sp>
      <p:sp>
        <p:nvSpPr>
          <p:cNvPr id="249" name="Google Shape;249;p38"/>
          <p:cNvSpPr txBox="1"/>
          <p:nvPr>
            <p:ph idx="4294967295" type="body"/>
          </p:nvPr>
        </p:nvSpPr>
        <p:spPr>
          <a:xfrm>
            <a:off x="471900" y="934450"/>
            <a:ext cx="8222100" cy="78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Docker Hub is an </a:t>
            </a:r>
            <a:r>
              <a:rPr b="1" lang="en"/>
              <a:t>image registry</a:t>
            </a:r>
            <a:r>
              <a:rPr lang="en"/>
              <a:t>. It’s like what GitHub is source code, but for Docker images.</a:t>
            </a:r>
            <a:endParaRPr/>
          </a:p>
        </p:txBody>
      </p:sp>
      <p:pic>
        <p:nvPicPr>
          <p:cNvPr id="250" name="Google Shape;25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16350" y="1724050"/>
            <a:ext cx="4590394" cy="3114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9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Getting images from Docker Hub</a:t>
            </a:r>
            <a:endParaRPr/>
          </a:p>
        </p:txBody>
      </p:sp>
      <p:sp>
        <p:nvSpPr>
          <p:cNvPr id="256" name="Google Shape;256;p39"/>
          <p:cNvSpPr txBox="1"/>
          <p:nvPr>
            <p:ph idx="4294967295" type="body"/>
          </p:nvPr>
        </p:nvSpPr>
        <p:spPr>
          <a:xfrm>
            <a:off x="471900" y="934450"/>
            <a:ext cx="8222100" cy="78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Docker Hub is an </a:t>
            </a:r>
            <a:r>
              <a:rPr b="1" lang="en"/>
              <a:t>image registry</a:t>
            </a:r>
            <a:r>
              <a:rPr lang="en"/>
              <a:t>. It’s like what GitHub is source code, but for Docker images.</a:t>
            </a:r>
            <a:endParaRPr/>
          </a:p>
        </p:txBody>
      </p:sp>
      <p:pic>
        <p:nvPicPr>
          <p:cNvPr id="257" name="Google Shape;25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16350" y="1724050"/>
            <a:ext cx="4590404" cy="3114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0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Getting images from Docker Hub</a:t>
            </a:r>
            <a:endParaRPr/>
          </a:p>
        </p:txBody>
      </p:sp>
      <p:sp>
        <p:nvSpPr>
          <p:cNvPr id="263" name="Google Shape;263;p40"/>
          <p:cNvSpPr txBox="1"/>
          <p:nvPr>
            <p:ph idx="4294967295" type="body"/>
          </p:nvPr>
        </p:nvSpPr>
        <p:spPr>
          <a:xfrm>
            <a:off x="471900" y="934450"/>
            <a:ext cx="8222100" cy="78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Docker Hub is an </a:t>
            </a:r>
            <a:r>
              <a:rPr b="1" lang="en"/>
              <a:t>image registry</a:t>
            </a:r>
            <a:r>
              <a:rPr lang="en"/>
              <a:t>. It’s like what GitHub is source code, but for Docker images.</a:t>
            </a:r>
            <a:endParaRPr/>
          </a:p>
        </p:txBody>
      </p:sp>
      <p:pic>
        <p:nvPicPr>
          <p:cNvPr id="264" name="Google Shape;26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16350" y="1724050"/>
            <a:ext cx="4590399" cy="3114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41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Creating our own images</a:t>
            </a:r>
            <a:endParaRPr/>
          </a:p>
        </p:txBody>
      </p:sp>
      <p:sp>
        <p:nvSpPr>
          <p:cNvPr id="270" name="Google Shape;270;p41"/>
          <p:cNvSpPr txBox="1"/>
          <p:nvPr>
            <p:ph idx="4294967295" type="body"/>
          </p:nvPr>
        </p:nvSpPr>
        <p:spPr>
          <a:xfrm>
            <a:off x="471900" y="934450"/>
            <a:ext cx="8222100" cy="53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Images are created from recipes called </a:t>
            </a:r>
            <a:r>
              <a:rPr b="1" lang="en"/>
              <a:t>Dockerfiles</a:t>
            </a:r>
            <a:r>
              <a:rPr lang="en"/>
              <a:t>.</a:t>
            </a:r>
            <a:endParaRPr/>
          </a:p>
        </p:txBody>
      </p:sp>
      <p:pic>
        <p:nvPicPr>
          <p:cNvPr id="271" name="Google Shape;27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5325" y="1465450"/>
            <a:ext cx="5333333" cy="33732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 txBox="1"/>
          <p:nvPr>
            <p:ph type="title"/>
          </p:nvPr>
        </p:nvSpPr>
        <p:spPr>
          <a:xfrm>
            <a:off x="1671525" y="741050"/>
            <a:ext cx="5986200" cy="290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3000"/>
              <a:t>The main goal of this UC is … </a:t>
            </a:r>
            <a:r>
              <a:rPr b="1" i="1" lang="en" sz="3000" u="sng"/>
              <a:t>collecting crucial information, automating data collection and linking data</a:t>
            </a:r>
            <a:r>
              <a:rPr i="1" lang="en" sz="3000"/>
              <a:t>  to  provide  feedback  to  the  farmer via an easy-to-use interface.</a:t>
            </a:r>
            <a:endParaRPr i="1" sz="3000"/>
          </a:p>
        </p:txBody>
      </p:sp>
      <p:sp>
        <p:nvSpPr>
          <p:cNvPr id="81" name="Google Shape;81;p15"/>
          <p:cNvSpPr txBox="1"/>
          <p:nvPr>
            <p:ph type="title"/>
          </p:nvPr>
        </p:nvSpPr>
        <p:spPr>
          <a:xfrm>
            <a:off x="514050" y="3935700"/>
            <a:ext cx="8115900" cy="56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CCCCCC"/>
                </a:solidFill>
              </a:rPr>
              <a:t>IoF 2020 Use Case Architectures and Overview of the Related IoT systems</a:t>
            </a:r>
            <a:endParaRPr sz="1400">
              <a:solidFill>
                <a:srgbClr val="CCCCCC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CCCCCC"/>
                </a:solidFill>
              </a:rPr>
              <a:t>UC 5.1: Pig Farm Management</a:t>
            </a:r>
            <a:endParaRPr sz="1400">
              <a:solidFill>
                <a:srgbClr val="CCCCCC"/>
              </a:solidFill>
            </a:endParaRPr>
          </a:p>
        </p:txBody>
      </p:sp>
      <p:sp>
        <p:nvSpPr>
          <p:cNvPr id="82" name="Google Shape;82;p15"/>
          <p:cNvSpPr txBox="1"/>
          <p:nvPr>
            <p:ph type="title"/>
          </p:nvPr>
        </p:nvSpPr>
        <p:spPr>
          <a:xfrm>
            <a:off x="166725" y="381475"/>
            <a:ext cx="1676100" cy="192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800">
                <a:latin typeface="Times New Roman"/>
                <a:ea typeface="Times New Roman"/>
                <a:cs typeface="Times New Roman"/>
                <a:sym typeface="Times New Roman"/>
              </a:rPr>
              <a:t>“</a:t>
            </a:r>
            <a:endParaRPr i="1" sz="16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3" name="Google Shape;83;p15"/>
          <p:cNvSpPr txBox="1"/>
          <p:nvPr>
            <p:ph type="title"/>
          </p:nvPr>
        </p:nvSpPr>
        <p:spPr>
          <a:xfrm>
            <a:off x="7217675" y="2939025"/>
            <a:ext cx="1676100" cy="192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800">
                <a:latin typeface="Times New Roman"/>
                <a:ea typeface="Times New Roman"/>
                <a:cs typeface="Times New Roman"/>
                <a:sym typeface="Times New Roman"/>
              </a:rPr>
              <a:t>”</a:t>
            </a:r>
            <a:endParaRPr i="1" sz="16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42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Docker Compose</a:t>
            </a:r>
            <a:endParaRPr/>
          </a:p>
        </p:txBody>
      </p:sp>
      <p:sp>
        <p:nvSpPr>
          <p:cNvPr id="277" name="Google Shape;277;p42"/>
          <p:cNvSpPr txBox="1"/>
          <p:nvPr>
            <p:ph idx="4294967295" type="body"/>
          </p:nvPr>
        </p:nvSpPr>
        <p:spPr>
          <a:xfrm>
            <a:off x="471900" y="934450"/>
            <a:ext cx="8222100" cy="109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Can create containers one by one and make them work together.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Alternatively, use </a:t>
            </a:r>
            <a:r>
              <a:rPr b="1" lang="en"/>
              <a:t>Docker Compose </a:t>
            </a:r>
            <a:r>
              <a:rPr lang="en"/>
              <a:t>to automate this.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 set of related containers, networks, and volumes are one </a:t>
            </a:r>
            <a:r>
              <a:rPr b="1" lang="en"/>
              <a:t>service</a:t>
            </a:r>
            <a:r>
              <a:rPr lang="en"/>
              <a:t>.</a:t>
            </a:r>
            <a:endParaRPr/>
          </a:p>
        </p:txBody>
      </p:sp>
      <p:pic>
        <p:nvPicPr>
          <p:cNvPr id="278" name="Google Shape;278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5928" y="2198050"/>
            <a:ext cx="6472149" cy="2635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3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Docker Compose</a:t>
            </a:r>
            <a:endParaRPr/>
          </a:p>
        </p:txBody>
      </p:sp>
      <p:sp>
        <p:nvSpPr>
          <p:cNvPr id="284" name="Google Shape;284;p43"/>
          <p:cNvSpPr txBox="1"/>
          <p:nvPr>
            <p:ph idx="4294967295" type="body"/>
          </p:nvPr>
        </p:nvSpPr>
        <p:spPr>
          <a:xfrm>
            <a:off x="471900" y="934450"/>
            <a:ext cx="8222100" cy="7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</a:t>
            </a:r>
            <a:r>
              <a:rPr lang="en"/>
              <a:t>e write a </a:t>
            </a:r>
            <a:r>
              <a:rPr b="1" lang="en"/>
              <a:t>docker-compose.yml</a:t>
            </a:r>
            <a:r>
              <a:rPr lang="en"/>
              <a:t> file and define the containers, networks, and volumes in our service.</a:t>
            </a:r>
            <a:endParaRPr b="1"/>
          </a:p>
        </p:txBody>
      </p:sp>
      <p:pic>
        <p:nvPicPr>
          <p:cNvPr id="285" name="Google Shape;285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3638" y="1691650"/>
            <a:ext cx="5076725" cy="3210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2500" y="170825"/>
            <a:ext cx="3685454" cy="4838701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44"/>
          <p:cNvSpPr txBox="1"/>
          <p:nvPr>
            <p:ph idx="4294967295" type="ctrTitle"/>
          </p:nvPr>
        </p:nvSpPr>
        <p:spPr>
          <a:xfrm>
            <a:off x="4689250" y="2104950"/>
            <a:ext cx="4358100" cy="93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Virtualization</a:t>
            </a:r>
            <a:endParaRPr sz="36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" name="Google Shape;296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2500" y="170825"/>
            <a:ext cx="3685454" cy="4838701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45"/>
          <p:cNvSpPr txBox="1"/>
          <p:nvPr>
            <p:ph idx="4294967295" type="ctrTitle"/>
          </p:nvPr>
        </p:nvSpPr>
        <p:spPr>
          <a:xfrm>
            <a:off x="4689250" y="2104950"/>
            <a:ext cx="4358100" cy="93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Sensors</a:t>
            </a:r>
            <a:endParaRPr sz="36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46"/>
          <p:cNvPicPr preferRelativeResize="0"/>
          <p:nvPr/>
        </p:nvPicPr>
        <p:blipFill rotWithShape="1">
          <a:blip r:embed="rId3">
            <a:alphaModFix/>
          </a:blip>
          <a:srcRect b="0" l="17913" r="13400" t="77049"/>
          <a:stretch/>
        </p:blipFill>
        <p:spPr>
          <a:xfrm>
            <a:off x="156150" y="1608825"/>
            <a:ext cx="4192049" cy="1838926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46"/>
          <p:cNvSpPr txBox="1"/>
          <p:nvPr>
            <p:ph idx="2" type="body"/>
          </p:nvPr>
        </p:nvSpPr>
        <p:spPr>
          <a:xfrm>
            <a:off x="4939500" y="920950"/>
            <a:ext cx="3837000" cy="349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Measures some physical phenomenon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Converts to a digital value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Publishes value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Many sensors</a:t>
            </a:r>
            <a:endParaRPr/>
          </a:p>
        </p:txBody>
      </p:sp>
      <p:sp>
        <p:nvSpPr>
          <p:cNvPr id="304" name="Google Shape;304;p46"/>
          <p:cNvSpPr txBox="1"/>
          <p:nvPr/>
        </p:nvSpPr>
        <p:spPr>
          <a:xfrm>
            <a:off x="4940900" y="170825"/>
            <a:ext cx="38355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Sensors</a:t>
            </a:r>
            <a:endParaRPr sz="3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7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Requirements for the sensor</a:t>
            </a:r>
            <a:endParaRPr/>
          </a:p>
        </p:txBody>
      </p:sp>
      <p:sp>
        <p:nvSpPr>
          <p:cNvPr id="310" name="Google Shape;310;p47"/>
          <p:cNvSpPr txBox="1"/>
          <p:nvPr>
            <p:ph idx="4294967295" type="body"/>
          </p:nvPr>
        </p:nvSpPr>
        <p:spPr>
          <a:xfrm>
            <a:off x="471900" y="934450"/>
            <a:ext cx="8222100" cy="8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Generate random values in a range to simulate measurements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Publish values as MQTT messages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MQTT?</a:t>
            </a:r>
            <a:endParaRPr/>
          </a:p>
        </p:txBody>
      </p:sp>
      <p:sp>
        <p:nvSpPr>
          <p:cNvPr id="316" name="Google Shape;316;p48"/>
          <p:cNvSpPr txBox="1"/>
          <p:nvPr>
            <p:ph idx="4294967295" type="body"/>
          </p:nvPr>
        </p:nvSpPr>
        <p:spPr>
          <a:xfrm>
            <a:off x="471900" y="934450"/>
            <a:ext cx="8222100" cy="139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M</a:t>
            </a:r>
            <a:r>
              <a:rPr lang="en"/>
              <a:t>essage </a:t>
            </a:r>
            <a:r>
              <a:rPr b="1" lang="en"/>
              <a:t>Q</a:t>
            </a:r>
            <a:r>
              <a:rPr lang="en"/>
              <a:t>ueuing </a:t>
            </a:r>
            <a:r>
              <a:rPr b="1" lang="en"/>
              <a:t>T</a:t>
            </a:r>
            <a:r>
              <a:rPr lang="en"/>
              <a:t>elemetry </a:t>
            </a:r>
            <a:r>
              <a:rPr b="1" lang="en"/>
              <a:t>T</a:t>
            </a:r>
            <a:r>
              <a:rPr lang="en"/>
              <a:t>ransport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Lightweight publish-subscribe protocol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One broker (server), many publishers and subscribers (clients)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Publishers submit data, subscribers listen for data</a:t>
            </a:r>
            <a:endParaRPr/>
          </a:p>
        </p:txBody>
      </p:sp>
      <p:pic>
        <p:nvPicPr>
          <p:cNvPr id="317" name="Google Shape;317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2563" y="2404550"/>
            <a:ext cx="4277976" cy="2447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9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MQTT?</a:t>
            </a:r>
            <a:endParaRPr/>
          </a:p>
        </p:txBody>
      </p:sp>
      <p:sp>
        <p:nvSpPr>
          <p:cNvPr id="323" name="Google Shape;323;p49"/>
          <p:cNvSpPr txBox="1"/>
          <p:nvPr>
            <p:ph idx="4294967295" type="body"/>
          </p:nvPr>
        </p:nvSpPr>
        <p:spPr>
          <a:xfrm>
            <a:off x="471900" y="934450"/>
            <a:ext cx="8222100" cy="222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Minimum information required to publish data: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Topic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Message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Topic can be any string. For hierarchical data, decide on a consistent format to use like “level1/level2/level3/…”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Message can be any string of text. Can decide to use a consistent format like XML or JSON</a:t>
            </a:r>
            <a:endParaRPr/>
          </a:p>
        </p:txBody>
      </p:sp>
      <p:pic>
        <p:nvPicPr>
          <p:cNvPr id="324" name="Google Shape;324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2673" y="3279975"/>
            <a:ext cx="6178674" cy="1381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50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Node.js?</a:t>
            </a:r>
            <a:endParaRPr/>
          </a:p>
        </p:txBody>
      </p:sp>
      <p:sp>
        <p:nvSpPr>
          <p:cNvPr id="330" name="Google Shape;330;p50"/>
          <p:cNvSpPr txBox="1"/>
          <p:nvPr>
            <p:ph idx="4294967295" type="body"/>
          </p:nvPr>
        </p:nvSpPr>
        <p:spPr>
          <a:xfrm>
            <a:off x="471900" y="934450"/>
            <a:ext cx="8222100" cy="147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JavaScript originally made to run scripts on web pages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Node.js allows JavaScript to be run outside of a web browser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 JavaScript as a general purpose programming language (like Python, Ruby, C++, C#, etc.)</a:t>
            </a:r>
            <a:endParaRPr/>
          </a:p>
        </p:txBody>
      </p:sp>
      <p:pic>
        <p:nvPicPr>
          <p:cNvPr id="331" name="Google Shape;331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2475" y="2458500"/>
            <a:ext cx="3637101" cy="243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20851" y="2458500"/>
            <a:ext cx="3153541" cy="2434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1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Node.js?</a:t>
            </a:r>
            <a:endParaRPr/>
          </a:p>
        </p:txBody>
      </p:sp>
      <p:sp>
        <p:nvSpPr>
          <p:cNvPr id="338" name="Google Shape;338;p51"/>
          <p:cNvSpPr txBox="1"/>
          <p:nvPr>
            <p:ph idx="4294967295" type="body"/>
          </p:nvPr>
        </p:nvSpPr>
        <p:spPr>
          <a:xfrm>
            <a:off x="471900" y="934450"/>
            <a:ext cx="8222100" cy="8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Includes </a:t>
            </a:r>
            <a:r>
              <a:rPr b="1" lang="en"/>
              <a:t>Node Package Manager (NPM)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 package registry that lets anyone share packages, libraries, etc.</a:t>
            </a:r>
            <a:endParaRPr/>
          </a:p>
        </p:txBody>
      </p:sp>
      <p:pic>
        <p:nvPicPr>
          <p:cNvPr id="339" name="Google Shape;339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9950" y="1780125"/>
            <a:ext cx="4724094" cy="3083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statement</a:t>
            </a:r>
            <a:endParaRPr/>
          </a:p>
        </p:txBody>
      </p:sp>
      <p:pic>
        <p:nvPicPr>
          <p:cNvPr id="89" name="Google Shape;8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375" y="753050"/>
            <a:ext cx="8377245" cy="4219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52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MQTT.js</a:t>
            </a:r>
            <a:endParaRPr/>
          </a:p>
        </p:txBody>
      </p:sp>
      <p:sp>
        <p:nvSpPr>
          <p:cNvPr id="345" name="Google Shape;345;p52"/>
          <p:cNvSpPr txBox="1"/>
          <p:nvPr>
            <p:ph idx="4294967295" type="body"/>
          </p:nvPr>
        </p:nvSpPr>
        <p:spPr>
          <a:xfrm>
            <a:off x="471900" y="934450"/>
            <a:ext cx="8222100" cy="8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An MQTT client library hosted on NPM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Event-driven API</a:t>
            </a:r>
            <a:endParaRPr/>
          </a:p>
        </p:txBody>
      </p:sp>
      <p:sp>
        <p:nvSpPr>
          <p:cNvPr id="346" name="Google Shape;346;p52"/>
          <p:cNvSpPr/>
          <p:nvPr/>
        </p:nvSpPr>
        <p:spPr>
          <a:xfrm>
            <a:off x="4572000" y="1656800"/>
            <a:ext cx="4352700" cy="3117600"/>
          </a:xfrm>
          <a:prstGeom prst="roundRect">
            <a:avLst>
              <a:gd fmla="val 4858" name="adj"/>
            </a:avLst>
          </a:prstGeom>
          <a:solidFill>
            <a:srgbClr val="21212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800">
                <a:solidFill>
                  <a:srgbClr val="8C9094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// Create MQTT client and attempt to connect to the server</a:t>
            </a:r>
            <a:endParaRPr i="1" sz="800">
              <a:solidFill>
                <a:srgbClr val="8C9094"/>
              </a:solidFill>
              <a:highlight>
                <a:srgbClr val="212121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C792EA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const</a:t>
            </a:r>
            <a:r>
              <a:rPr lang="en" sz="8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 mqttClient </a:t>
            </a:r>
            <a:r>
              <a:rPr lang="en" sz="800">
                <a:solidFill>
                  <a:srgbClr val="C792EA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=</a:t>
            </a:r>
            <a:r>
              <a:rPr lang="en" sz="8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 mqtt</a:t>
            </a:r>
            <a:r>
              <a:rPr lang="en" sz="800">
                <a:solidFill>
                  <a:srgbClr val="C792EA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.</a:t>
            </a:r>
            <a:r>
              <a:rPr lang="en" sz="800">
                <a:solidFill>
                  <a:srgbClr val="82AA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connect</a:t>
            </a:r>
            <a:r>
              <a:rPr lang="en" sz="8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(mqttUrl)</a:t>
            </a:r>
            <a:r>
              <a:rPr lang="en" sz="800">
                <a:solidFill>
                  <a:srgbClr val="89DD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;</a:t>
            </a:r>
            <a:endParaRPr sz="800">
              <a:solidFill>
                <a:srgbClr val="89DDFF"/>
              </a:solidFill>
              <a:highlight>
                <a:srgbClr val="212121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EEFFFF"/>
              </a:solidFill>
              <a:highlight>
                <a:srgbClr val="212121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800">
                <a:solidFill>
                  <a:srgbClr val="8C9094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// When connected, publish random measurement</a:t>
            </a:r>
            <a:endParaRPr i="1" sz="800">
              <a:solidFill>
                <a:srgbClr val="8C9094"/>
              </a:solidFill>
              <a:highlight>
                <a:srgbClr val="212121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mqttClient</a:t>
            </a:r>
            <a:r>
              <a:rPr lang="en" sz="800">
                <a:solidFill>
                  <a:srgbClr val="C792EA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.</a:t>
            </a:r>
            <a:r>
              <a:rPr lang="en" sz="800">
                <a:solidFill>
                  <a:srgbClr val="82AA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on</a:t>
            </a:r>
            <a:r>
              <a:rPr lang="en" sz="8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(</a:t>
            </a:r>
            <a:r>
              <a:rPr lang="en" sz="800">
                <a:solidFill>
                  <a:srgbClr val="89DD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'</a:t>
            </a:r>
            <a:r>
              <a:rPr lang="en" sz="800">
                <a:solidFill>
                  <a:srgbClr val="C3E88D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connect</a:t>
            </a:r>
            <a:r>
              <a:rPr lang="en" sz="800">
                <a:solidFill>
                  <a:srgbClr val="89DD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'</a:t>
            </a:r>
            <a:r>
              <a:rPr lang="en" sz="8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, </a:t>
            </a:r>
            <a:r>
              <a:rPr lang="en" sz="800">
                <a:solidFill>
                  <a:srgbClr val="89DD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()</a:t>
            </a:r>
            <a:r>
              <a:rPr lang="en" sz="8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 </a:t>
            </a:r>
            <a:r>
              <a:rPr lang="en" sz="800">
                <a:solidFill>
                  <a:srgbClr val="C792EA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=&gt;</a:t>
            </a:r>
            <a:r>
              <a:rPr lang="en" sz="8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 {</a:t>
            </a:r>
            <a:endParaRPr sz="800">
              <a:solidFill>
                <a:srgbClr val="EEFFFF"/>
              </a:solidFill>
              <a:highlight>
                <a:srgbClr val="212121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  </a:t>
            </a:r>
            <a:r>
              <a:rPr i="1" lang="en" sz="800">
                <a:solidFill>
                  <a:srgbClr val="8C9094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// Message body/contents</a:t>
            </a:r>
            <a:endParaRPr i="1" sz="800">
              <a:solidFill>
                <a:srgbClr val="8C9094"/>
              </a:solidFill>
              <a:highlight>
                <a:srgbClr val="212121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  </a:t>
            </a:r>
            <a:r>
              <a:rPr lang="en" sz="800">
                <a:solidFill>
                  <a:srgbClr val="C792EA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const</a:t>
            </a:r>
            <a:r>
              <a:rPr lang="en" sz="8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 payload </a:t>
            </a:r>
            <a:r>
              <a:rPr lang="en" sz="800">
                <a:solidFill>
                  <a:srgbClr val="C792EA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=</a:t>
            </a:r>
            <a:r>
              <a:rPr lang="en" sz="8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 </a:t>
            </a:r>
            <a:r>
              <a:rPr lang="en" sz="800">
                <a:solidFill>
                  <a:srgbClr val="FFCB6B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JSON</a:t>
            </a:r>
            <a:r>
              <a:rPr lang="en" sz="800">
                <a:solidFill>
                  <a:srgbClr val="C792EA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.</a:t>
            </a:r>
            <a:r>
              <a:rPr lang="en" sz="800">
                <a:solidFill>
                  <a:srgbClr val="82AA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stringify</a:t>
            </a:r>
            <a:r>
              <a:rPr lang="en" sz="8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({</a:t>
            </a:r>
            <a:endParaRPr sz="800">
              <a:solidFill>
                <a:srgbClr val="EEFFFF"/>
              </a:solidFill>
              <a:highlight>
                <a:srgbClr val="212121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    </a:t>
            </a:r>
            <a:r>
              <a:rPr lang="en" sz="800">
                <a:solidFill>
                  <a:srgbClr val="C3E88D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data</a:t>
            </a:r>
            <a:r>
              <a:rPr lang="en" sz="800">
                <a:solidFill>
                  <a:srgbClr val="89DD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:</a:t>
            </a:r>
            <a:r>
              <a:rPr lang="en" sz="8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 </a:t>
            </a:r>
            <a:r>
              <a:rPr lang="en" sz="800">
                <a:solidFill>
                  <a:srgbClr val="82AA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generateRandomNumber</a:t>
            </a:r>
            <a:r>
              <a:rPr lang="en" sz="8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(env</a:t>
            </a:r>
            <a:r>
              <a:rPr lang="en" sz="800">
                <a:solidFill>
                  <a:srgbClr val="C792EA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.</a:t>
            </a:r>
            <a:r>
              <a:rPr lang="en" sz="800">
                <a:solidFill>
                  <a:srgbClr val="F07178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VALUE_MIN</a:t>
            </a:r>
            <a:r>
              <a:rPr lang="en" sz="8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, env</a:t>
            </a:r>
            <a:r>
              <a:rPr lang="en" sz="800">
                <a:solidFill>
                  <a:srgbClr val="C792EA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.</a:t>
            </a:r>
            <a:r>
              <a:rPr lang="en" sz="800">
                <a:solidFill>
                  <a:srgbClr val="F07178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VALUE_MAX</a:t>
            </a:r>
            <a:r>
              <a:rPr lang="en" sz="8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),</a:t>
            </a:r>
            <a:endParaRPr sz="800">
              <a:solidFill>
                <a:srgbClr val="EEFFFF"/>
              </a:solidFill>
              <a:highlight>
                <a:srgbClr val="212121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  })</a:t>
            </a:r>
            <a:r>
              <a:rPr lang="en" sz="800">
                <a:solidFill>
                  <a:srgbClr val="89DD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;</a:t>
            </a:r>
            <a:endParaRPr sz="800">
              <a:solidFill>
                <a:srgbClr val="89DDFF"/>
              </a:solidFill>
              <a:highlight>
                <a:srgbClr val="212121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EEFFFF"/>
              </a:solidFill>
              <a:highlight>
                <a:srgbClr val="212121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  </a:t>
            </a:r>
            <a:r>
              <a:rPr i="1" lang="en" sz="800">
                <a:solidFill>
                  <a:srgbClr val="8C9094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// Publish the message</a:t>
            </a:r>
            <a:endParaRPr i="1" sz="800">
              <a:solidFill>
                <a:srgbClr val="8C9094"/>
              </a:solidFill>
              <a:highlight>
                <a:srgbClr val="212121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  mqttClient</a:t>
            </a:r>
            <a:r>
              <a:rPr lang="en" sz="800">
                <a:solidFill>
                  <a:srgbClr val="C792EA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.</a:t>
            </a:r>
            <a:r>
              <a:rPr lang="en" sz="800">
                <a:solidFill>
                  <a:srgbClr val="82AA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publish</a:t>
            </a:r>
            <a:r>
              <a:rPr lang="en" sz="8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(env</a:t>
            </a:r>
            <a:r>
              <a:rPr lang="en" sz="800">
                <a:solidFill>
                  <a:srgbClr val="C792EA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.</a:t>
            </a:r>
            <a:r>
              <a:rPr lang="en" sz="800">
                <a:solidFill>
                  <a:srgbClr val="F07178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MQTT_PUB_TOPIC</a:t>
            </a:r>
            <a:r>
              <a:rPr lang="en" sz="8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, payload)</a:t>
            </a:r>
            <a:r>
              <a:rPr lang="en" sz="800">
                <a:solidFill>
                  <a:srgbClr val="89DD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;</a:t>
            </a:r>
            <a:endParaRPr sz="800">
              <a:solidFill>
                <a:srgbClr val="89DDFF"/>
              </a:solidFill>
              <a:highlight>
                <a:srgbClr val="212121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})</a:t>
            </a:r>
            <a:r>
              <a:rPr lang="en" sz="800">
                <a:solidFill>
                  <a:srgbClr val="89DD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;</a:t>
            </a:r>
            <a:endParaRPr sz="800">
              <a:solidFill>
                <a:srgbClr val="89DDFF"/>
              </a:solidFill>
              <a:highlight>
                <a:srgbClr val="212121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EEFFFF"/>
              </a:solidFill>
              <a:highlight>
                <a:srgbClr val="212121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800">
                <a:solidFill>
                  <a:srgbClr val="8C9094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// Handle MQTT server disconnection event</a:t>
            </a:r>
            <a:endParaRPr i="1" sz="800">
              <a:solidFill>
                <a:srgbClr val="8C9094"/>
              </a:solidFill>
              <a:highlight>
                <a:srgbClr val="212121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mqttClient</a:t>
            </a:r>
            <a:r>
              <a:rPr lang="en" sz="800">
                <a:solidFill>
                  <a:srgbClr val="C792EA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.</a:t>
            </a:r>
            <a:r>
              <a:rPr lang="en" sz="800">
                <a:solidFill>
                  <a:srgbClr val="82AA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on</a:t>
            </a:r>
            <a:r>
              <a:rPr lang="en" sz="8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(</a:t>
            </a:r>
            <a:r>
              <a:rPr lang="en" sz="800">
                <a:solidFill>
                  <a:srgbClr val="89DD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'</a:t>
            </a:r>
            <a:r>
              <a:rPr lang="en" sz="800">
                <a:solidFill>
                  <a:srgbClr val="C3E88D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close</a:t>
            </a:r>
            <a:r>
              <a:rPr lang="en" sz="800">
                <a:solidFill>
                  <a:srgbClr val="89DD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'</a:t>
            </a:r>
            <a:r>
              <a:rPr lang="en" sz="8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, </a:t>
            </a:r>
            <a:r>
              <a:rPr lang="en" sz="800">
                <a:solidFill>
                  <a:srgbClr val="89DD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()</a:t>
            </a:r>
            <a:r>
              <a:rPr lang="en" sz="8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 </a:t>
            </a:r>
            <a:r>
              <a:rPr lang="en" sz="800">
                <a:solidFill>
                  <a:srgbClr val="C792EA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=&gt;</a:t>
            </a:r>
            <a:r>
              <a:rPr lang="en" sz="8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 {</a:t>
            </a:r>
            <a:endParaRPr sz="800">
              <a:solidFill>
                <a:srgbClr val="EEFFFF"/>
              </a:solidFill>
              <a:highlight>
                <a:srgbClr val="212121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  logger</a:t>
            </a:r>
            <a:r>
              <a:rPr lang="en" sz="800">
                <a:solidFill>
                  <a:srgbClr val="C792EA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.</a:t>
            </a:r>
            <a:r>
              <a:rPr lang="en" sz="800">
                <a:solidFill>
                  <a:srgbClr val="82AA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info</a:t>
            </a:r>
            <a:r>
              <a:rPr lang="en" sz="8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(</a:t>
            </a:r>
            <a:r>
              <a:rPr lang="en" sz="800">
                <a:solidFill>
                  <a:srgbClr val="89DD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`</a:t>
            </a:r>
            <a:r>
              <a:rPr lang="en" sz="800">
                <a:solidFill>
                  <a:srgbClr val="C3E88D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Disconnected from MQTT server at "</a:t>
            </a:r>
            <a:r>
              <a:rPr lang="en" sz="800">
                <a:solidFill>
                  <a:srgbClr val="89DD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${</a:t>
            </a:r>
            <a:r>
              <a:rPr lang="en" sz="8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mqttUrl</a:t>
            </a:r>
            <a:r>
              <a:rPr lang="en" sz="800">
                <a:solidFill>
                  <a:srgbClr val="89DD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}</a:t>
            </a:r>
            <a:r>
              <a:rPr lang="en" sz="800">
                <a:solidFill>
                  <a:srgbClr val="C3E88D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"</a:t>
            </a:r>
            <a:r>
              <a:rPr lang="en" sz="800">
                <a:solidFill>
                  <a:srgbClr val="89DD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`</a:t>
            </a:r>
            <a:r>
              <a:rPr lang="en" sz="8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)</a:t>
            </a:r>
            <a:r>
              <a:rPr lang="en" sz="800">
                <a:solidFill>
                  <a:srgbClr val="89DD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;</a:t>
            </a:r>
            <a:endParaRPr sz="800">
              <a:solidFill>
                <a:srgbClr val="89DDFF"/>
              </a:solidFill>
              <a:highlight>
                <a:srgbClr val="212121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})</a:t>
            </a:r>
            <a:r>
              <a:rPr lang="en" sz="800">
                <a:solidFill>
                  <a:srgbClr val="89DD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;</a:t>
            </a:r>
            <a:endParaRPr sz="800">
              <a:solidFill>
                <a:srgbClr val="89DDFF"/>
              </a:solidFill>
              <a:highlight>
                <a:srgbClr val="212121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EEFFFF"/>
              </a:solidFill>
              <a:highlight>
                <a:srgbClr val="212121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EEFFFF"/>
              </a:solidFill>
              <a:highlight>
                <a:srgbClr val="212121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FFFFFF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pic>
        <p:nvPicPr>
          <p:cNvPr id="347" name="Google Shape;347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8575" y="1755538"/>
            <a:ext cx="4120775" cy="275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53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Environment variables</a:t>
            </a:r>
            <a:endParaRPr/>
          </a:p>
        </p:txBody>
      </p:sp>
      <p:pic>
        <p:nvPicPr>
          <p:cNvPr id="353" name="Google Shape;353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29375" y="741975"/>
            <a:ext cx="2685232" cy="4219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Dockerfile</a:t>
            </a:r>
            <a:endParaRPr/>
          </a:p>
        </p:txBody>
      </p:sp>
      <p:sp>
        <p:nvSpPr>
          <p:cNvPr id="359" name="Google Shape;359;p54"/>
          <p:cNvSpPr/>
          <p:nvPr/>
        </p:nvSpPr>
        <p:spPr>
          <a:xfrm>
            <a:off x="1553402" y="821175"/>
            <a:ext cx="2866200" cy="4110900"/>
          </a:xfrm>
          <a:prstGeom prst="roundRect">
            <a:avLst>
              <a:gd fmla="val 4858" name="adj"/>
            </a:avLst>
          </a:prstGeom>
          <a:solidFill>
            <a:srgbClr val="21212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700">
                <a:solidFill>
                  <a:srgbClr val="8C9094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# Version of Node.js to use</a:t>
            </a:r>
            <a:endParaRPr i="1" sz="700">
              <a:solidFill>
                <a:srgbClr val="8C9094"/>
              </a:solidFill>
              <a:highlight>
                <a:srgbClr val="212121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82AA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FROM</a:t>
            </a:r>
            <a:r>
              <a:rPr lang="en" sz="7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 node:12-alpine</a:t>
            </a:r>
            <a:endParaRPr sz="700">
              <a:solidFill>
                <a:srgbClr val="EEFFFF"/>
              </a:solidFill>
              <a:highlight>
                <a:srgbClr val="212121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rgbClr val="EEFFFF"/>
              </a:solidFill>
              <a:highlight>
                <a:srgbClr val="212121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82AA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LABEL</a:t>
            </a:r>
            <a:r>
              <a:rPr lang="en" sz="7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 maintainer=</a:t>
            </a:r>
            <a:r>
              <a:rPr lang="en" sz="700">
                <a:solidFill>
                  <a:srgbClr val="C3E88D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"Daniel Shevtsov &lt;daniel.shevtsov@gmail.com&gt;"</a:t>
            </a:r>
            <a:endParaRPr sz="700">
              <a:solidFill>
                <a:srgbClr val="C3E88D"/>
              </a:solidFill>
              <a:highlight>
                <a:srgbClr val="212121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rgbClr val="EEFFFF"/>
              </a:solidFill>
              <a:highlight>
                <a:srgbClr val="212121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700">
                <a:solidFill>
                  <a:srgbClr val="8C9094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# Set node environment with default to production</a:t>
            </a:r>
            <a:endParaRPr i="1" sz="700">
              <a:solidFill>
                <a:srgbClr val="8C9094"/>
              </a:solidFill>
              <a:highlight>
                <a:srgbClr val="212121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82AA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ARG</a:t>
            </a:r>
            <a:r>
              <a:rPr lang="en" sz="7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 NODE_ENV=production</a:t>
            </a:r>
            <a:endParaRPr sz="700">
              <a:solidFill>
                <a:srgbClr val="EEFFFF"/>
              </a:solidFill>
              <a:highlight>
                <a:srgbClr val="212121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82AA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ENV</a:t>
            </a:r>
            <a:r>
              <a:rPr lang="en" sz="7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 NODE_ENV $NODE_ENV</a:t>
            </a:r>
            <a:endParaRPr sz="700">
              <a:solidFill>
                <a:srgbClr val="EEFFFF"/>
              </a:solidFill>
              <a:highlight>
                <a:srgbClr val="212121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rgbClr val="EEFFFF"/>
              </a:solidFill>
              <a:highlight>
                <a:srgbClr val="212121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700">
                <a:solidFill>
                  <a:srgbClr val="8C9094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# Create app directory</a:t>
            </a:r>
            <a:endParaRPr i="1" sz="700">
              <a:solidFill>
                <a:srgbClr val="8C9094"/>
              </a:solidFill>
              <a:highlight>
                <a:srgbClr val="212121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82AA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WORKDIR</a:t>
            </a:r>
            <a:r>
              <a:rPr lang="en" sz="7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 /usr/src/app</a:t>
            </a:r>
            <a:endParaRPr sz="700">
              <a:solidFill>
                <a:srgbClr val="EEFFFF"/>
              </a:solidFill>
              <a:highlight>
                <a:srgbClr val="212121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rgbClr val="EEFFFF"/>
              </a:solidFill>
              <a:highlight>
                <a:srgbClr val="212121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700">
                <a:solidFill>
                  <a:srgbClr val="8C9094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# Set the app user as the owner of the app directory</a:t>
            </a:r>
            <a:endParaRPr i="1" sz="700">
              <a:solidFill>
                <a:srgbClr val="8C9094"/>
              </a:solidFill>
              <a:highlight>
                <a:srgbClr val="212121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82AA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RUN</a:t>
            </a:r>
            <a:r>
              <a:rPr lang="en" sz="7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 chown node:node .</a:t>
            </a:r>
            <a:endParaRPr sz="700">
              <a:solidFill>
                <a:srgbClr val="EEFFFF"/>
              </a:solidFill>
              <a:highlight>
                <a:srgbClr val="212121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rgbClr val="F07178"/>
              </a:solidFill>
              <a:highlight>
                <a:srgbClr val="212121"/>
              </a:highlight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360" name="Google Shape;360;p54"/>
          <p:cNvSpPr/>
          <p:nvPr/>
        </p:nvSpPr>
        <p:spPr>
          <a:xfrm>
            <a:off x="4724400" y="821175"/>
            <a:ext cx="2910600" cy="4110900"/>
          </a:xfrm>
          <a:prstGeom prst="roundRect">
            <a:avLst>
              <a:gd fmla="val 4858" name="adj"/>
            </a:avLst>
          </a:prstGeom>
          <a:solidFill>
            <a:srgbClr val="21212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700">
                <a:solidFill>
                  <a:srgbClr val="8C9094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# Set user to run app</a:t>
            </a:r>
            <a:endParaRPr i="1" sz="700">
              <a:solidFill>
                <a:srgbClr val="8C9094"/>
              </a:solidFill>
              <a:highlight>
                <a:srgbClr val="212121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82AA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USER</a:t>
            </a:r>
            <a:r>
              <a:rPr lang="en" sz="7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 node</a:t>
            </a:r>
            <a:endParaRPr sz="700">
              <a:solidFill>
                <a:srgbClr val="EEFFFF"/>
              </a:solidFill>
              <a:highlight>
                <a:srgbClr val="212121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rgbClr val="EEFFFF"/>
              </a:solidFill>
              <a:highlight>
                <a:srgbClr val="212121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700">
                <a:solidFill>
                  <a:srgbClr val="8C9094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# Install app dependencies</a:t>
            </a:r>
            <a:endParaRPr i="1" sz="700">
              <a:solidFill>
                <a:srgbClr val="8C9094"/>
              </a:solidFill>
              <a:highlight>
                <a:srgbClr val="212121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82AA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COPY</a:t>
            </a:r>
            <a:r>
              <a:rPr lang="en" sz="7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 --chown=node:node package*.json ./</a:t>
            </a:r>
            <a:endParaRPr sz="700">
              <a:solidFill>
                <a:srgbClr val="EEFFFF"/>
              </a:solidFill>
              <a:highlight>
                <a:srgbClr val="212121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rgbClr val="EEFFFF"/>
              </a:solidFill>
              <a:highlight>
                <a:srgbClr val="212121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82AA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RUN</a:t>
            </a:r>
            <a:r>
              <a:rPr lang="en" sz="7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 npm ci --only=production</a:t>
            </a:r>
            <a:endParaRPr sz="700">
              <a:solidFill>
                <a:srgbClr val="EEFFFF"/>
              </a:solidFill>
              <a:highlight>
                <a:srgbClr val="212121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rgbClr val="EEFFFF"/>
              </a:solidFill>
              <a:highlight>
                <a:srgbClr val="212121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700">
                <a:solidFill>
                  <a:srgbClr val="8C9094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# Bundle app source</a:t>
            </a:r>
            <a:endParaRPr i="1" sz="700">
              <a:solidFill>
                <a:srgbClr val="8C9094"/>
              </a:solidFill>
              <a:highlight>
                <a:srgbClr val="212121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82AA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COPY</a:t>
            </a:r>
            <a:r>
              <a:rPr lang="en" sz="7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 --chown=node:node . .</a:t>
            </a:r>
            <a:endParaRPr sz="700">
              <a:solidFill>
                <a:srgbClr val="EEFFFF"/>
              </a:solidFill>
              <a:highlight>
                <a:srgbClr val="212121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rgbClr val="EEFFFF"/>
              </a:solidFill>
              <a:highlight>
                <a:srgbClr val="212121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700">
                <a:solidFill>
                  <a:srgbClr val="8C9094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# Run app</a:t>
            </a:r>
            <a:endParaRPr i="1" sz="700">
              <a:solidFill>
                <a:srgbClr val="8C9094"/>
              </a:solidFill>
              <a:highlight>
                <a:srgbClr val="212121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82AA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CMD</a:t>
            </a:r>
            <a:r>
              <a:rPr lang="en" sz="7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 [</a:t>
            </a:r>
            <a:r>
              <a:rPr lang="en" sz="700">
                <a:solidFill>
                  <a:srgbClr val="C3E88D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"node"</a:t>
            </a:r>
            <a:r>
              <a:rPr lang="en" sz="7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, </a:t>
            </a:r>
            <a:r>
              <a:rPr lang="en" sz="700">
                <a:solidFill>
                  <a:srgbClr val="C3E88D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"src/index"</a:t>
            </a:r>
            <a:r>
              <a:rPr lang="en" sz="7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]</a:t>
            </a:r>
            <a:endParaRPr sz="700">
              <a:solidFill>
                <a:srgbClr val="EEFFFF"/>
              </a:solidFill>
              <a:highlight>
                <a:srgbClr val="212121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rgbClr val="EEFFFF"/>
              </a:solidFill>
              <a:highlight>
                <a:srgbClr val="212121"/>
              </a:highlight>
              <a:latin typeface="Ubuntu Mono"/>
              <a:ea typeface="Ubuntu Mono"/>
              <a:cs typeface="Ubuntu Mono"/>
              <a:sym typeface="Ubuntu Mono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55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docker-compose.yml entries</a:t>
            </a:r>
            <a:endParaRPr/>
          </a:p>
        </p:txBody>
      </p:sp>
      <p:sp>
        <p:nvSpPr>
          <p:cNvPr id="366" name="Google Shape;366;p55"/>
          <p:cNvSpPr/>
          <p:nvPr/>
        </p:nvSpPr>
        <p:spPr>
          <a:xfrm>
            <a:off x="177125" y="825775"/>
            <a:ext cx="2512500" cy="4110900"/>
          </a:xfrm>
          <a:prstGeom prst="roundRect">
            <a:avLst>
              <a:gd fmla="val 4858" name="adj"/>
            </a:avLst>
          </a:prstGeom>
          <a:solidFill>
            <a:srgbClr val="21212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07178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version</a:t>
            </a:r>
            <a:r>
              <a:rPr lang="en" sz="700">
                <a:solidFill>
                  <a:srgbClr val="89DD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:</a:t>
            </a:r>
            <a:r>
              <a:rPr lang="en" sz="7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 </a:t>
            </a:r>
            <a:r>
              <a:rPr lang="en" sz="700">
                <a:solidFill>
                  <a:srgbClr val="89DD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"</a:t>
            </a:r>
            <a:r>
              <a:rPr lang="en" sz="700">
                <a:solidFill>
                  <a:srgbClr val="C3E88D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3.0</a:t>
            </a:r>
            <a:r>
              <a:rPr lang="en" sz="700">
                <a:solidFill>
                  <a:srgbClr val="89DD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"</a:t>
            </a:r>
            <a:endParaRPr sz="700">
              <a:solidFill>
                <a:srgbClr val="89DDFF"/>
              </a:solidFill>
              <a:highlight>
                <a:srgbClr val="212121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rgbClr val="EEFFFF"/>
              </a:solidFill>
              <a:highlight>
                <a:srgbClr val="212121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07178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services</a:t>
            </a:r>
            <a:r>
              <a:rPr lang="en" sz="700">
                <a:solidFill>
                  <a:srgbClr val="89DD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:</a:t>
            </a:r>
            <a:endParaRPr sz="700">
              <a:solidFill>
                <a:srgbClr val="89DDFF"/>
              </a:solidFill>
              <a:highlight>
                <a:srgbClr val="212121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  </a:t>
            </a:r>
            <a:r>
              <a:rPr lang="en" sz="700">
                <a:solidFill>
                  <a:srgbClr val="F07178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sensor-temperature-1</a:t>
            </a:r>
            <a:r>
              <a:rPr lang="en" sz="700">
                <a:solidFill>
                  <a:srgbClr val="89DD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:</a:t>
            </a:r>
            <a:endParaRPr sz="700">
              <a:solidFill>
                <a:srgbClr val="89DDFF"/>
              </a:solidFill>
              <a:highlight>
                <a:srgbClr val="212121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    </a:t>
            </a:r>
            <a:r>
              <a:rPr lang="en" sz="700">
                <a:solidFill>
                  <a:srgbClr val="F07178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build</a:t>
            </a:r>
            <a:r>
              <a:rPr lang="en" sz="700">
                <a:solidFill>
                  <a:srgbClr val="89DD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:</a:t>
            </a:r>
            <a:r>
              <a:rPr lang="en" sz="7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 </a:t>
            </a:r>
            <a:r>
              <a:rPr lang="en" sz="700">
                <a:solidFill>
                  <a:srgbClr val="C3E88D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./packages/sensor</a:t>
            </a:r>
            <a:endParaRPr sz="700">
              <a:solidFill>
                <a:srgbClr val="C3E88D"/>
              </a:solidFill>
              <a:highlight>
                <a:srgbClr val="212121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    </a:t>
            </a:r>
            <a:r>
              <a:rPr lang="en" sz="700">
                <a:solidFill>
                  <a:srgbClr val="F07178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image</a:t>
            </a:r>
            <a:r>
              <a:rPr lang="en" sz="700">
                <a:solidFill>
                  <a:srgbClr val="89DD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:</a:t>
            </a:r>
            <a:r>
              <a:rPr lang="en" sz="7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 </a:t>
            </a:r>
            <a:r>
              <a:rPr lang="en" sz="700">
                <a:solidFill>
                  <a:srgbClr val="C3E88D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shevtsod/ense483-project-sensor</a:t>
            </a:r>
            <a:endParaRPr sz="700">
              <a:solidFill>
                <a:srgbClr val="C3E88D"/>
              </a:solidFill>
              <a:highlight>
                <a:srgbClr val="212121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    </a:t>
            </a:r>
            <a:r>
              <a:rPr lang="en" sz="700">
                <a:solidFill>
                  <a:srgbClr val="F07178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restart</a:t>
            </a:r>
            <a:r>
              <a:rPr lang="en" sz="700">
                <a:solidFill>
                  <a:srgbClr val="89DD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:</a:t>
            </a:r>
            <a:r>
              <a:rPr lang="en" sz="7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 </a:t>
            </a:r>
            <a:r>
              <a:rPr lang="en" sz="700">
                <a:solidFill>
                  <a:srgbClr val="C3E88D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always</a:t>
            </a:r>
            <a:endParaRPr sz="700">
              <a:solidFill>
                <a:srgbClr val="C3E88D"/>
              </a:solidFill>
              <a:highlight>
                <a:srgbClr val="212121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    </a:t>
            </a:r>
            <a:r>
              <a:rPr lang="en" sz="700">
                <a:solidFill>
                  <a:srgbClr val="F07178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environment</a:t>
            </a:r>
            <a:r>
              <a:rPr lang="en" sz="700">
                <a:solidFill>
                  <a:srgbClr val="89DD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:</a:t>
            </a:r>
            <a:endParaRPr sz="700">
              <a:solidFill>
                <a:srgbClr val="89DDFF"/>
              </a:solidFill>
              <a:highlight>
                <a:srgbClr val="212121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      </a:t>
            </a:r>
            <a:r>
              <a:rPr lang="en" sz="700">
                <a:solidFill>
                  <a:srgbClr val="F07178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MQTT_HOST</a:t>
            </a:r>
            <a:r>
              <a:rPr lang="en" sz="700">
                <a:solidFill>
                  <a:srgbClr val="89DD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:</a:t>
            </a:r>
            <a:r>
              <a:rPr lang="en" sz="7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 </a:t>
            </a:r>
            <a:r>
              <a:rPr lang="en" sz="700">
                <a:solidFill>
                  <a:srgbClr val="C3E88D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mosquitto</a:t>
            </a:r>
            <a:endParaRPr sz="700">
              <a:solidFill>
                <a:srgbClr val="C3E88D"/>
              </a:solidFill>
              <a:highlight>
                <a:srgbClr val="212121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      </a:t>
            </a:r>
            <a:r>
              <a:rPr lang="en" sz="700">
                <a:solidFill>
                  <a:srgbClr val="F07178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MQTT_PUB_TOPIC</a:t>
            </a:r>
            <a:r>
              <a:rPr lang="en" sz="700">
                <a:solidFill>
                  <a:srgbClr val="89DD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:</a:t>
            </a:r>
            <a:r>
              <a:rPr lang="en" sz="7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 </a:t>
            </a:r>
            <a:r>
              <a:rPr lang="en" sz="700">
                <a:solidFill>
                  <a:srgbClr val="C3E88D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temperature/1</a:t>
            </a:r>
            <a:endParaRPr sz="700">
              <a:solidFill>
                <a:srgbClr val="C3E88D"/>
              </a:solidFill>
              <a:highlight>
                <a:srgbClr val="212121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      </a:t>
            </a:r>
            <a:r>
              <a:rPr lang="en" sz="700">
                <a:solidFill>
                  <a:srgbClr val="F07178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MQTT_PUB_INTERVAL</a:t>
            </a:r>
            <a:r>
              <a:rPr lang="en" sz="700">
                <a:solidFill>
                  <a:srgbClr val="89DD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:</a:t>
            </a:r>
            <a:r>
              <a:rPr lang="en" sz="7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 </a:t>
            </a:r>
            <a:r>
              <a:rPr lang="en" sz="700">
                <a:solidFill>
                  <a:srgbClr val="F78C6C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20000</a:t>
            </a:r>
            <a:endParaRPr sz="700">
              <a:solidFill>
                <a:srgbClr val="F78C6C"/>
              </a:solidFill>
              <a:highlight>
                <a:srgbClr val="212121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      </a:t>
            </a:r>
            <a:r>
              <a:rPr lang="en" sz="700">
                <a:solidFill>
                  <a:srgbClr val="F07178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VALUE_MIN</a:t>
            </a:r>
            <a:r>
              <a:rPr lang="en" sz="700">
                <a:solidFill>
                  <a:srgbClr val="89DD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:</a:t>
            </a:r>
            <a:r>
              <a:rPr lang="en" sz="7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 </a:t>
            </a:r>
            <a:r>
              <a:rPr lang="en" sz="700">
                <a:solidFill>
                  <a:srgbClr val="F78C6C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40</a:t>
            </a:r>
            <a:endParaRPr sz="700">
              <a:solidFill>
                <a:srgbClr val="F78C6C"/>
              </a:solidFill>
              <a:highlight>
                <a:srgbClr val="212121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      </a:t>
            </a:r>
            <a:r>
              <a:rPr lang="en" sz="700">
                <a:solidFill>
                  <a:srgbClr val="F07178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VALUE_MAX</a:t>
            </a:r>
            <a:r>
              <a:rPr lang="en" sz="700">
                <a:solidFill>
                  <a:srgbClr val="89DD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:</a:t>
            </a:r>
            <a:r>
              <a:rPr lang="en" sz="7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 </a:t>
            </a:r>
            <a:r>
              <a:rPr lang="en" sz="700">
                <a:solidFill>
                  <a:srgbClr val="F78C6C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42</a:t>
            </a:r>
            <a:endParaRPr sz="700">
              <a:solidFill>
                <a:srgbClr val="F78C6C"/>
              </a:solidFill>
              <a:highlight>
                <a:srgbClr val="212121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rgbClr val="EEFFFF"/>
              </a:solidFill>
              <a:highlight>
                <a:srgbClr val="212121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  </a:t>
            </a:r>
            <a:r>
              <a:rPr lang="en" sz="700">
                <a:solidFill>
                  <a:srgbClr val="F07178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sensor-temperature-2</a:t>
            </a:r>
            <a:r>
              <a:rPr lang="en" sz="700">
                <a:solidFill>
                  <a:srgbClr val="89DD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:</a:t>
            </a:r>
            <a:endParaRPr sz="700">
              <a:solidFill>
                <a:srgbClr val="89DDFF"/>
              </a:solidFill>
              <a:highlight>
                <a:srgbClr val="212121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    </a:t>
            </a:r>
            <a:r>
              <a:rPr lang="en" sz="700">
                <a:solidFill>
                  <a:srgbClr val="F07178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image</a:t>
            </a:r>
            <a:r>
              <a:rPr lang="en" sz="700">
                <a:solidFill>
                  <a:srgbClr val="89DD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:</a:t>
            </a:r>
            <a:r>
              <a:rPr lang="en" sz="7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 </a:t>
            </a:r>
            <a:r>
              <a:rPr lang="en" sz="700">
                <a:solidFill>
                  <a:srgbClr val="C3E88D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shevtsod/ense483-project-sensor</a:t>
            </a:r>
            <a:endParaRPr sz="700">
              <a:solidFill>
                <a:srgbClr val="C3E88D"/>
              </a:solidFill>
              <a:highlight>
                <a:srgbClr val="212121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    </a:t>
            </a:r>
            <a:r>
              <a:rPr lang="en" sz="700">
                <a:solidFill>
                  <a:srgbClr val="F07178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restart</a:t>
            </a:r>
            <a:r>
              <a:rPr lang="en" sz="700">
                <a:solidFill>
                  <a:srgbClr val="89DD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:</a:t>
            </a:r>
            <a:r>
              <a:rPr lang="en" sz="7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 </a:t>
            </a:r>
            <a:r>
              <a:rPr lang="en" sz="700">
                <a:solidFill>
                  <a:srgbClr val="C3E88D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always</a:t>
            </a:r>
            <a:endParaRPr sz="700">
              <a:solidFill>
                <a:srgbClr val="C3E88D"/>
              </a:solidFill>
              <a:highlight>
                <a:srgbClr val="212121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    </a:t>
            </a:r>
            <a:r>
              <a:rPr lang="en" sz="700">
                <a:solidFill>
                  <a:srgbClr val="F07178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environment</a:t>
            </a:r>
            <a:r>
              <a:rPr lang="en" sz="700">
                <a:solidFill>
                  <a:srgbClr val="89DD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:</a:t>
            </a:r>
            <a:endParaRPr sz="700">
              <a:solidFill>
                <a:srgbClr val="89DDFF"/>
              </a:solidFill>
              <a:highlight>
                <a:srgbClr val="212121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      </a:t>
            </a:r>
            <a:r>
              <a:rPr lang="en" sz="700">
                <a:solidFill>
                  <a:srgbClr val="F07178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MQTT_HOST</a:t>
            </a:r>
            <a:r>
              <a:rPr lang="en" sz="700">
                <a:solidFill>
                  <a:srgbClr val="89DD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:</a:t>
            </a:r>
            <a:r>
              <a:rPr lang="en" sz="7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 </a:t>
            </a:r>
            <a:r>
              <a:rPr lang="en" sz="700">
                <a:solidFill>
                  <a:srgbClr val="C3E88D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mosquitto</a:t>
            </a:r>
            <a:endParaRPr sz="700">
              <a:solidFill>
                <a:srgbClr val="C3E88D"/>
              </a:solidFill>
              <a:highlight>
                <a:srgbClr val="212121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      </a:t>
            </a:r>
            <a:r>
              <a:rPr lang="en" sz="700">
                <a:solidFill>
                  <a:srgbClr val="F07178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MQTT_PUB_TOPIC</a:t>
            </a:r>
            <a:r>
              <a:rPr lang="en" sz="700">
                <a:solidFill>
                  <a:srgbClr val="89DD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:</a:t>
            </a:r>
            <a:r>
              <a:rPr lang="en" sz="7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 </a:t>
            </a:r>
            <a:r>
              <a:rPr lang="en" sz="700">
                <a:solidFill>
                  <a:srgbClr val="C3E88D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temperature/2</a:t>
            </a:r>
            <a:endParaRPr sz="700">
              <a:solidFill>
                <a:srgbClr val="C3E88D"/>
              </a:solidFill>
              <a:highlight>
                <a:srgbClr val="212121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      </a:t>
            </a:r>
            <a:r>
              <a:rPr lang="en" sz="700">
                <a:solidFill>
                  <a:srgbClr val="F07178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MQTT_PUB_INTERVAL</a:t>
            </a:r>
            <a:r>
              <a:rPr lang="en" sz="700">
                <a:solidFill>
                  <a:srgbClr val="89DD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:</a:t>
            </a:r>
            <a:r>
              <a:rPr lang="en" sz="7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 </a:t>
            </a:r>
            <a:r>
              <a:rPr lang="en" sz="700">
                <a:solidFill>
                  <a:srgbClr val="F78C6C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20000</a:t>
            </a:r>
            <a:endParaRPr sz="700">
              <a:solidFill>
                <a:srgbClr val="F78C6C"/>
              </a:solidFill>
              <a:highlight>
                <a:srgbClr val="212121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      </a:t>
            </a:r>
            <a:r>
              <a:rPr lang="en" sz="700">
                <a:solidFill>
                  <a:srgbClr val="F07178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VALUE_MIN</a:t>
            </a:r>
            <a:r>
              <a:rPr lang="en" sz="700">
                <a:solidFill>
                  <a:srgbClr val="89DD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:</a:t>
            </a:r>
            <a:r>
              <a:rPr lang="en" sz="7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 </a:t>
            </a:r>
            <a:r>
              <a:rPr lang="en" sz="700">
                <a:solidFill>
                  <a:srgbClr val="F78C6C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38</a:t>
            </a:r>
            <a:endParaRPr sz="700">
              <a:solidFill>
                <a:srgbClr val="F78C6C"/>
              </a:solidFill>
              <a:highlight>
                <a:srgbClr val="212121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      </a:t>
            </a:r>
            <a:r>
              <a:rPr lang="en" sz="700">
                <a:solidFill>
                  <a:srgbClr val="F07178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VALUE_MAX</a:t>
            </a:r>
            <a:r>
              <a:rPr lang="en" sz="700">
                <a:solidFill>
                  <a:srgbClr val="89DD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:</a:t>
            </a:r>
            <a:r>
              <a:rPr lang="en" sz="7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 </a:t>
            </a:r>
            <a:r>
              <a:rPr lang="en" sz="700">
                <a:solidFill>
                  <a:srgbClr val="F78C6C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40</a:t>
            </a:r>
            <a:endParaRPr sz="700">
              <a:solidFill>
                <a:srgbClr val="F78C6C"/>
              </a:solidFill>
              <a:highlight>
                <a:srgbClr val="212121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    </a:t>
            </a:r>
            <a:r>
              <a:rPr lang="en" sz="700">
                <a:solidFill>
                  <a:srgbClr val="F07178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depends_on</a:t>
            </a:r>
            <a:r>
              <a:rPr lang="en" sz="700">
                <a:solidFill>
                  <a:srgbClr val="89DD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:</a:t>
            </a:r>
            <a:endParaRPr sz="700">
              <a:solidFill>
                <a:srgbClr val="89DDFF"/>
              </a:solidFill>
              <a:highlight>
                <a:srgbClr val="212121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      </a:t>
            </a:r>
            <a:r>
              <a:rPr lang="en" sz="700">
                <a:solidFill>
                  <a:srgbClr val="89DD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-</a:t>
            </a:r>
            <a:r>
              <a:rPr lang="en" sz="7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 </a:t>
            </a:r>
            <a:r>
              <a:rPr lang="en" sz="700">
                <a:solidFill>
                  <a:srgbClr val="C3E88D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sensor-temperature-1</a:t>
            </a:r>
            <a:endParaRPr i="1" sz="700">
              <a:solidFill>
                <a:srgbClr val="8C9094"/>
              </a:solidFill>
              <a:highlight>
                <a:srgbClr val="212121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rgbClr val="EEFFFF"/>
              </a:solidFill>
              <a:highlight>
                <a:srgbClr val="212121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rgbClr val="EEFFFF"/>
              </a:solidFill>
              <a:highlight>
                <a:srgbClr val="212121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rgbClr val="FFFFFF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367" name="Google Shape;367;p55"/>
          <p:cNvSpPr/>
          <p:nvPr/>
        </p:nvSpPr>
        <p:spPr>
          <a:xfrm>
            <a:off x="3234450" y="825775"/>
            <a:ext cx="2554200" cy="4110900"/>
          </a:xfrm>
          <a:prstGeom prst="roundRect">
            <a:avLst>
              <a:gd fmla="val 4858" name="adj"/>
            </a:avLst>
          </a:prstGeom>
          <a:solidFill>
            <a:srgbClr val="21212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  </a:t>
            </a:r>
            <a:r>
              <a:rPr lang="en" sz="700">
                <a:solidFill>
                  <a:srgbClr val="F07178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sensor-temperature-3</a:t>
            </a:r>
            <a:r>
              <a:rPr lang="en" sz="700">
                <a:solidFill>
                  <a:srgbClr val="89DD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:</a:t>
            </a:r>
            <a:endParaRPr sz="700">
              <a:solidFill>
                <a:srgbClr val="89DDFF"/>
              </a:solidFill>
              <a:highlight>
                <a:srgbClr val="212121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    </a:t>
            </a:r>
            <a:r>
              <a:rPr lang="en" sz="700">
                <a:solidFill>
                  <a:srgbClr val="F07178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image</a:t>
            </a:r>
            <a:r>
              <a:rPr lang="en" sz="700">
                <a:solidFill>
                  <a:srgbClr val="89DD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:</a:t>
            </a:r>
            <a:r>
              <a:rPr lang="en" sz="7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 </a:t>
            </a:r>
            <a:r>
              <a:rPr lang="en" sz="700">
                <a:solidFill>
                  <a:srgbClr val="C3E88D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shevtsod/ense483-project-sensor</a:t>
            </a:r>
            <a:endParaRPr sz="700">
              <a:solidFill>
                <a:srgbClr val="C3E88D"/>
              </a:solidFill>
              <a:highlight>
                <a:srgbClr val="212121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    </a:t>
            </a:r>
            <a:r>
              <a:rPr lang="en" sz="700">
                <a:solidFill>
                  <a:srgbClr val="F07178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restart</a:t>
            </a:r>
            <a:r>
              <a:rPr lang="en" sz="700">
                <a:solidFill>
                  <a:srgbClr val="89DD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:</a:t>
            </a:r>
            <a:r>
              <a:rPr lang="en" sz="7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 </a:t>
            </a:r>
            <a:r>
              <a:rPr lang="en" sz="700">
                <a:solidFill>
                  <a:srgbClr val="C3E88D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always</a:t>
            </a:r>
            <a:endParaRPr sz="700">
              <a:solidFill>
                <a:srgbClr val="C3E88D"/>
              </a:solidFill>
              <a:highlight>
                <a:srgbClr val="212121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    </a:t>
            </a:r>
            <a:r>
              <a:rPr lang="en" sz="700">
                <a:solidFill>
                  <a:srgbClr val="F07178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environment</a:t>
            </a:r>
            <a:r>
              <a:rPr lang="en" sz="700">
                <a:solidFill>
                  <a:srgbClr val="89DD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:</a:t>
            </a:r>
            <a:endParaRPr sz="700">
              <a:solidFill>
                <a:srgbClr val="89DDFF"/>
              </a:solidFill>
              <a:highlight>
                <a:srgbClr val="212121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      </a:t>
            </a:r>
            <a:r>
              <a:rPr lang="en" sz="700">
                <a:solidFill>
                  <a:srgbClr val="F07178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MQTT_HOST</a:t>
            </a:r>
            <a:r>
              <a:rPr lang="en" sz="700">
                <a:solidFill>
                  <a:srgbClr val="89DD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:</a:t>
            </a:r>
            <a:r>
              <a:rPr lang="en" sz="7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 </a:t>
            </a:r>
            <a:r>
              <a:rPr lang="en" sz="700">
                <a:solidFill>
                  <a:srgbClr val="C3E88D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mosquitto</a:t>
            </a:r>
            <a:endParaRPr sz="700">
              <a:solidFill>
                <a:srgbClr val="C3E88D"/>
              </a:solidFill>
              <a:highlight>
                <a:srgbClr val="212121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      </a:t>
            </a:r>
            <a:r>
              <a:rPr lang="en" sz="700">
                <a:solidFill>
                  <a:srgbClr val="F07178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MQTT_PUB_TOPIC</a:t>
            </a:r>
            <a:r>
              <a:rPr lang="en" sz="700">
                <a:solidFill>
                  <a:srgbClr val="89DD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:</a:t>
            </a:r>
            <a:r>
              <a:rPr lang="en" sz="7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 </a:t>
            </a:r>
            <a:r>
              <a:rPr lang="en" sz="700">
                <a:solidFill>
                  <a:srgbClr val="C3E88D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temperature/3</a:t>
            </a:r>
            <a:endParaRPr sz="700">
              <a:solidFill>
                <a:srgbClr val="C3E88D"/>
              </a:solidFill>
              <a:highlight>
                <a:srgbClr val="212121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      </a:t>
            </a:r>
            <a:r>
              <a:rPr lang="en" sz="700">
                <a:solidFill>
                  <a:srgbClr val="F07178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MQTT_PUB_INTERVAL</a:t>
            </a:r>
            <a:r>
              <a:rPr lang="en" sz="700">
                <a:solidFill>
                  <a:srgbClr val="89DD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:</a:t>
            </a:r>
            <a:r>
              <a:rPr lang="en" sz="7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 </a:t>
            </a:r>
            <a:r>
              <a:rPr lang="en" sz="700">
                <a:solidFill>
                  <a:srgbClr val="F78C6C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20000</a:t>
            </a:r>
            <a:endParaRPr sz="700">
              <a:solidFill>
                <a:srgbClr val="F78C6C"/>
              </a:solidFill>
              <a:highlight>
                <a:srgbClr val="212121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      </a:t>
            </a:r>
            <a:r>
              <a:rPr lang="en" sz="700">
                <a:solidFill>
                  <a:srgbClr val="F07178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VALUE_MIN</a:t>
            </a:r>
            <a:r>
              <a:rPr lang="en" sz="700">
                <a:solidFill>
                  <a:srgbClr val="89DD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:</a:t>
            </a:r>
            <a:r>
              <a:rPr lang="en" sz="7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 </a:t>
            </a:r>
            <a:r>
              <a:rPr lang="en" sz="700">
                <a:solidFill>
                  <a:srgbClr val="F78C6C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36</a:t>
            </a:r>
            <a:endParaRPr sz="700">
              <a:solidFill>
                <a:srgbClr val="F78C6C"/>
              </a:solidFill>
              <a:highlight>
                <a:srgbClr val="212121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      </a:t>
            </a:r>
            <a:r>
              <a:rPr lang="en" sz="700">
                <a:solidFill>
                  <a:srgbClr val="F07178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VALUE_MAX</a:t>
            </a:r>
            <a:r>
              <a:rPr lang="en" sz="700">
                <a:solidFill>
                  <a:srgbClr val="89DD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:</a:t>
            </a:r>
            <a:r>
              <a:rPr lang="en" sz="7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 </a:t>
            </a:r>
            <a:r>
              <a:rPr lang="en" sz="700">
                <a:solidFill>
                  <a:srgbClr val="F78C6C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38</a:t>
            </a:r>
            <a:endParaRPr sz="700">
              <a:solidFill>
                <a:srgbClr val="F78C6C"/>
              </a:solidFill>
              <a:highlight>
                <a:srgbClr val="212121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    </a:t>
            </a:r>
            <a:r>
              <a:rPr lang="en" sz="700">
                <a:solidFill>
                  <a:srgbClr val="F07178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depends_on</a:t>
            </a:r>
            <a:r>
              <a:rPr lang="en" sz="700">
                <a:solidFill>
                  <a:srgbClr val="89DD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:</a:t>
            </a:r>
            <a:endParaRPr sz="700">
              <a:solidFill>
                <a:srgbClr val="89DDFF"/>
              </a:solidFill>
              <a:highlight>
                <a:srgbClr val="212121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      </a:t>
            </a:r>
            <a:r>
              <a:rPr lang="en" sz="700">
                <a:solidFill>
                  <a:srgbClr val="89DD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-</a:t>
            </a:r>
            <a:r>
              <a:rPr lang="en" sz="7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 </a:t>
            </a:r>
            <a:r>
              <a:rPr lang="en" sz="700">
                <a:solidFill>
                  <a:srgbClr val="C3E88D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sensor-temperature-1</a:t>
            </a:r>
            <a:endParaRPr sz="700">
              <a:solidFill>
                <a:srgbClr val="C3E88D"/>
              </a:solidFill>
              <a:highlight>
                <a:srgbClr val="212121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rgbClr val="C3E88D"/>
              </a:solidFill>
              <a:highlight>
                <a:srgbClr val="212121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  </a:t>
            </a:r>
            <a:r>
              <a:rPr lang="en" sz="700">
                <a:solidFill>
                  <a:srgbClr val="F07178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sensor-weight-1</a:t>
            </a:r>
            <a:r>
              <a:rPr lang="en" sz="700">
                <a:solidFill>
                  <a:srgbClr val="89DD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:</a:t>
            </a:r>
            <a:endParaRPr sz="700">
              <a:solidFill>
                <a:srgbClr val="89DDFF"/>
              </a:solidFill>
              <a:highlight>
                <a:srgbClr val="212121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    </a:t>
            </a:r>
            <a:r>
              <a:rPr lang="en" sz="700">
                <a:solidFill>
                  <a:srgbClr val="F07178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image</a:t>
            </a:r>
            <a:r>
              <a:rPr lang="en" sz="700">
                <a:solidFill>
                  <a:srgbClr val="89DD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:</a:t>
            </a:r>
            <a:r>
              <a:rPr lang="en" sz="7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 </a:t>
            </a:r>
            <a:r>
              <a:rPr lang="en" sz="700">
                <a:solidFill>
                  <a:srgbClr val="C3E88D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shevtsod/ense483-project-sensor</a:t>
            </a:r>
            <a:endParaRPr sz="700">
              <a:solidFill>
                <a:srgbClr val="C3E88D"/>
              </a:solidFill>
              <a:highlight>
                <a:srgbClr val="212121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    </a:t>
            </a:r>
            <a:r>
              <a:rPr lang="en" sz="700">
                <a:solidFill>
                  <a:srgbClr val="F07178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restart</a:t>
            </a:r>
            <a:r>
              <a:rPr lang="en" sz="700">
                <a:solidFill>
                  <a:srgbClr val="89DD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:</a:t>
            </a:r>
            <a:r>
              <a:rPr lang="en" sz="7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 </a:t>
            </a:r>
            <a:r>
              <a:rPr lang="en" sz="700">
                <a:solidFill>
                  <a:srgbClr val="C3E88D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always</a:t>
            </a:r>
            <a:endParaRPr sz="700">
              <a:solidFill>
                <a:srgbClr val="C3E88D"/>
              </a:solidFill>
              <a:highlight>
                <a:srgbClr val="212121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    </a:t>
            </a:r>
            <a:r>
              <a:rPr lang="en" sz="700">
                <a:solidFill>
                  <a:srgbClr val="F07178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environment</a:t>
            </a:r>
            <a:r>
              <a:rPr lang="en" sz="700">
                <a:solidFill>
                  <a:srgbClr val="89DD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:</a:t>
            </a:r>
            <a:endParaRPr sz="700">
              <a:solidFill>
                <a:srgbClr val="89DDFF"/>
              </a:solidFill>
              <a:highlight>
                <a:srgbClr val="212121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      </a:t>
            </a:r>
            <a:r>
              <a:rPr lang="en" sz="700">
                <a:solidFill>
                  <a:srgbClr val="F07178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MQTT_HOST</a:t>
            </a:r>
            <a:r>
              <a:rPr lang="en" sz="700">
                <a:solidFill>
                  <a:srgbClr val="89DD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:</a:t>
            </a:r>
            <a:r>
              <a:rPr lang="en" sz="7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 </a:t>
            </a:r>
            <a:r>
              <a:rPr lang="en" sz="700">
                <a:solidFill>
                  <a:srgbClr val="C3E88D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mosquitto</a:t>
            </a:r>
            <a:endParaRPr sz="700">
              <a:solidFill>
                <a:srgbClr val="C3E88D"/>
              </a:solidFill>
              <a:highlight>
                <a:srgbClr val="212121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      </a:t>
            </a:r>
            <a:r>
              <a:rPr lang="en" sz="700">
                <a:solidFill>
                  <a:srgbClr val="F07178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MQTT_PUB_TOPIC</a:t>
            </a:r>
            <a:r>
              <a:rPr lang="en" sz="700">
                <a:solidFill>
                  <a:srgbClr val="89DD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:</a:t>
            </a:r>
            <a:r>
              <a:rPr lang="en" sz="7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 </a:t>
            </a:r>
            <a:r>
              <a:rPr lang="en" sz="700">
                <a:solidFill>
                  <a:srgbClr val="C3E88D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weight/1</a:t>
            </a:r>
            <a:endParaRPr sz="700">
              <a:solidFill>
                <a:srgbClr val="C3E88D"/>
              </a:solidFill>
              <a:highlight>
                <a:srgbClr val="212121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      </a:t>
            </a:r>
            <a:r>
              <a:rPr lang="en" sz="700">
                <a:solidFill>
                  <a:srgbClr val="F07178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MQTT_PUB_INTERVAL</a:t>
            </a:r>
            <a:r>
              <a:rPr lang="en" sz="700">
                <a:solidFill>
                  <a:srgbClr val="89DD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:</a:t>
            </a:r>
            <a:r>
              <a:rPr lang="en" sz="7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 </a:t>
            </a:r>
            <a:r>
              <a:rPr lang="en" sz="700">
                <a:solidFill>
                  <a:srgbClr val="F78C6C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60000</a:t>
            </a:r>
            <a:endParaRPr sz="700">
              <a:solidFill>
                <a:srgbClr val="F78C6C"/>
              </a:solidFill>
              <a:highlight>
                <a:srgbClr val="212121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      </a:t>
            </a:r>
            <a:r>
              <a:rPr lang="en" sz="700">
                <a:solidFill>
                  <a:srgbClr val="F07178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VALUE_MIN</a:t>
            </a:r>
            <a:r>
              <a:rPr lang="en" sz="700">
                <a:solidFill>
                  <a:srgbClr val="89DD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:</a:t>
            </a:r>
            <a:r>
              <a:rPr lang="en" sz="7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 </a:t>
            </a:r>
            <a:r>
              <a:rPr lang="en" sz="700">
                <a:solidFill>
                  <a:srgbClr val="F78C6C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140</a:t>
            </a:r>
            <a:endParaRPr sz="700">
              <a:solidFill>
                <a:srgbClr val="F78C6C"/>
              </a:solidFill>
              <a:highlight>
                <a:srgbClr val="212121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      </a:t>
            </a:r>
            <a:r>
              <a:rPr lang="en" sz="700">
                <a:solidFill>
                  <a:srgbClr val="F07178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VALUE_MAX</a:t>
            </a:r>
            <a:r>
              <a:rPr lang="en" sz="700">
                <a:solidFill>
                  <a:srgbClr val="89DD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:</a:t>
            </a:r>
            <a:r>
              <a:rPr lang="en" sz="7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 </a:t>
            </a:r>
            <a:r>
              <a:rPr lang="en" sz="700">
                <a:solidFill>
                  <a:srgbClr val="F78C6C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142</a:t>
            </a:r>
            <a:endParaRPr sz="700">
              <a:solidFill>
                <a:srgbClr val="F78C6C"/>
              </a:solidFill>
              <a:highlight>
                <a:srgbClr val="212121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    </a:t>
            </a:r>
            <a:r>
              <a:rPr lang="en" sz="700">
                <a:solidFill>
                  <a:srgbClr val="F07178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depends_on</a:t>
            </a:r>
            <a:r>
              <a:rPr lang="en" sz="700">
                <a:solidFill>
                  <a:srgbClr val="89DD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:</a:t>
            </a:r>
            <a:endParaRPr sz="700">
              <a:solidFill>
                <a:srgbClr val="89DDFF"/>
              </a:solidFill>
              <a:highlight>
                <a:srgbClr val="212121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      </a:t>
            </a:r>
            <a:r>
              <a:rPr lang="en" sz="700">
                <a:solidFill>
                  <a:srgbClr val="89DD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-</a:t>
            </a:r>
            <a:r>
              <a:rPr lang="en" sz="7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 </a:t>
            </a:r>
            <a:r>
              <a:rPr lang="en" sz="700">
                <a:solidFill>
                  <a:srgbClr val="C3E88D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sensor-temperature-1</a:t>
            </a:r>
            <a:endParaRPr sz="700">
              <a:solidFill>
                <a:srgbClr val="C3E88D"/>
              </a:solidFill>
              <a:highlight>
                <a:srgbClr val="212121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700">
              <a:solidFill>
                <a:srgbClr val="8C9094"/>
              </a:solidFill>
              <a:highlight>
                <a:srgbClr val="212121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700">
              <a:solidFill>
                <a:srgbClr val="8C9094"/>
              </a:solidFill>
              <a:highlight>
                <a:srgbClr val="212121"/>
              </a:highlight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368" name="Google Shape;368;p55"/>
          <p:cNvSpPr/>
          <p:nvPr/>
        </p:nvSpPr>
        <p:spPr>
          <a:xfrm>
            <a:off x="6370650" y="825775"/>
            <a:ext cx="2554200" cy="4110900"/>
          </a:xfrm>
          <a:prstGeom prst="roundRect">
            <a:avLst>
              <a:gd fmla="val 4858" name="adj"/>
            </a:avLst>
          </a:prstGeom>
          <a:solidFill>
            <a:srgbClr val="21212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  </a:t>
            </a:r>
            <a:r>
              <a:rPr lang="en" sz="700">
                <a:solidFill>
                  <a:srgbClr val="F07178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sensor-weight-2</a:t>
            </a:r>
            <a:r>
              <a:rPr lang="en" sz="700">
                <a:solidFill>
                  <a:srgbClr val="89DD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:</a:t>
            </a:r>
            <a:endParaRPr sz="700">
              <a:solidFill>
                <a:srgbClr val="89DDFF"/>
              </a:solidFill>
              <a:highlight>
                <a:srgbClr val="212121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    </a:t>
            </a:r>
            <a:r>
              <a:rPr lang="en" sz="700">
                <a:solidFill>
                  <a:srgbClr val="F07178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image</a:t>
            </a:r>
            <a:r>
              <a:rPr lang="en" sz="700">
                <a:solidFill>
                  <a:srgbClr val="89DD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:</a:t>
            </a:r>
            <a:r>
              <a:rPr lang="en" sz="7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 </a:t>
            </a:r>
            <a:r>
              <a:rPr lang="en" sz="700">
                <a:solidFill>
                  <a:srgbClr val="C3E88D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shevtsod/ense483-project-sensor</a:t>
            </a:r>
            <a:endParaRPr sz="700">
              <a:solidFill>
                <a:srgbClr val="C3E88D"/>
              </a:solidFill>
              <a:highlight>
                <a:srgbClr val="212121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    </a:t>
            </a:r>
            <a:r>
              <a:rPr lang="en" sz="700">
                <a:solidFill>
                  <a:srgbClr val="F07178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restart</a:t>
            </a:r>
            <a:r>
              <a:rPr lang="en" sz="700">
                <a:solidFill>
                  <a:srgbClr val="89DD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:</a:t>
            </a:r>
            <a:r>
              <a:rPr lang="en" sz="7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 </a:t>
            </a:r>
            <a:r>
              <a:rPr lang="en" sz="700">
                <a:solidFill>
                  <a:srgbClr val="C3E88D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always</a:t>
            </a:r>
            <a:endParaRPr sz="700">
              <a:solidFill>
                <a:srgbClr val="C3E88D"/>
              </a:solidFill>
              <a:highlight>
                <a:srgbClr val="212121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    </a:t>
            </a:r>
            <a:r>
              <a:rPr lang="en" sz="700">
                <a:solidFill>
                  <a:srgbClr val="F07178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environment</a:t>
            </a:r>
            <a:r>
              <a:rPr lang="en" sz="700">
                <a:solidFill>
                  <a:srgbClr val="89DD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:</a:t>
            </a:r>
            <a:endParaRPr sz="700">
              <a:solidFill>
                <a:srgbClr val="89DDFF"/>
              </a:solidFill>
              <a:highlight>
                <a:srgbClr val="212121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      </a:t>
            </a:r>
            <a:r>
              <a:rPr lang="en" sz="700">
                <a:solidFill>
                  <a:srgbClr val="F07178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MQTT_HOST</a:t>
            </a:r>
            <a:r>
              <a:rPr lang="en" sz="700">
                <a:solidFill>
                  <a:srgbClr val="89DD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:</a:t>
            </a:r>
            <a:r>
              <a:rPr lang="en" sz="7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 </a:t>
            </a:r>
            <a:r>
              <a:rPr lang="en" sz="700">
                <a:solidFill>
                  <a:srgbClr val="C3E88D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mosquitto</a:t>
            </a:r>
            <a:endParaRPr sz="700">
              <a:solidFill>
                <a:srgbClr val="C3E88D"/>
              </a:solidFill>
              <a:highlight>
                <a:srgbClr val="212121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      </a:t>
            </a:r>
            <a:r>
              <a:rPr lang="en" sz="700">
                <a:solidFill>
                  <a:srgbClr val="F07178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MQTT_PUB_TOPIC</a:t>
            </a:r>
            <a:r>
              <a:rPr lang="en" sz="700">
                <a:solidFill>
                  <a:srgbClr val="89DD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:</a:t>
            </a:r>
            <a:r>
              <a:rPr lang="en" sz="7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 </a:t>
            </a:r>
            <a:r>
              <a:rPr lang="en" sz="700">
                <a:solidFill>
                  <a:srgbClr val="C3E88D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weight/2</a:t>
            </a:r>
            <a:endParaRPr sz="700">
              <a:solidFill>
                <a:srgbClr val="C3E88D"/>
              </a:solidFill>
              <a:highlight>
                <a:srgbClr val="212121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      </a:t>
            </a:r>
            <a:r>
              <a:rPr lang="en" sz="700">
                <a:solidFill>
                  <a:srgbClr val="F07178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MQTT_PUB_INTERVAL</a:t>
            </a:r>
            <a:r>
              <a:rPr lang="en" sz="700">
                <a:solidFill>
                  <a:srgbClr val="89DD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:</a:t>
            </a:r>
            <a:r>
              <a:rPr lang="en" sz="7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 </a:t>
            </a:r>
            <a:r>
              <a:rPr lang="en" sz="700">
                <a:solidFill>
                  <a:srgbClr val="F78C6C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60000</a:t>
            </a:r>
            <a:endParaRPr sz="700">
              <a:solidFill>
                <a:srgbClr val="F78C6C"/>
              </a:solidFill>
              <a:highlight>
                <a:srgbClr val="212121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      </a:t>
            </a:r>
            <a:r>
              <a:rPr lang="en" sz="700">
                <a:solidFill>
                  <a:srgbClr val="F07178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VALUE_MIN</a:t>
            </a:r>
            <a:r>
              <a:rPr lang="en" sz="700">
                <a:solidFill>
                  <a:srgbClr val="89DD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:</a:t>
            </a:r>
            <a:r>
              <a:rPr lang="en" sz="7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 </a:t>
            </a:r>
            <a:r>
              <a:rPr lang="en" sz="700">
                <a:solidFill>
                  <a:srgbClr val="F78C6C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162</a:t>
            </a:r>
            <a:endParaRPr sz="700">
              <a:solidFill>
                <a:srgbClr val="F78C6C"/>
              </a:solidFill>
              <a:highlight>
                <a:srgbClr val="212121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      </a:t>
            </a:r>
            <a:r>
              <a:rPr lang="en" sz="700">
                <a:solidFill>
                  <a:srgbClr val="F07178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VALUE_MAX</a:t>
            </a:r>
            <a:r>
              <a:rPr lang="en" sz="700">
                <a:solidFill>
                  <a:srgbClr val="89DD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:</a:t>
            </a:r>
            <a:r>
              <a:rPr lang="en" sz="7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 </a:t>
            </a:r>
            <a:r>
              <a:rPr lang="en" sz="700">
                <a:solidFill>
                  <a:srgbClr val="F78C6C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166</a:t>
            </a:r>
            <a:endParaRPr sz="700">
              <a:solidFill>
                <a:srgbClr val="F78C6C"/>
              </a:solidFill>
              <a:highlight>
                <a:srgbClr val="212121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    </a:t>
            </a:r>
            <a:r>
              <a:rPr lang="en" sz="700">
                <a:solidFill>
                  <a:srgbClr val="F07178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depends_on</a:t>
            </a:r>
            <a:r>
              <a:rPr lang="en" sz="700">
                <a:solidFill>
                  <a:srgbClr val="89DD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:</a:t>
            </a:r>
            <a:endParaRPr sz="700">
              <a:solidFill>
                <a:srgbClr val="89DDFF"/>
              </a:solidFill>
              <a:highlight>
                <a:srgbClr val="212121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      </a:t>
            </a:r>
            <a:r>
              <a:rPr lang="en" sz="700">
                <a:solidFill>
                  <a:srgbClr val="89DD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-</a:t>
            </a:r>
            <a:r>
              <a:rPr lang="en" sz="7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 </a:t>
            </a:r>
            <a:r>
              <a:rPr lang="en" sz="700">
                <a:solidFill>
                  <a:srgbClr val="C3E88D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sensor-temperature-1</a:t>
            </a:r>
            <a:endParaRPr sz="700">
              <a:solidFill>
                <a:srgbClr val="C3E88D"/>
              </a:solidFill>
              <a:highlight>
                <a:srgbClr val="212121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rgbClr val="EEFFFF"/>
              </a:solidFill>
              <a:highlight>
                <a:srgbClr val="212121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  </a:t>
            </a:r>
            <a:r>
              <a:rPr lang="en" sz="700">
                <a:solidFill>
                  <a:srgbClr val="F07178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sensor-weight-3</a:t>
            </a:r>
            <a:r>
              <a:rPr lang="en" sz="700">
                <a:solidFill>
                  <a:srgbClr val="89DD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:</a:t>
            </a:r>
            <a:endParaRPr sz="700">
              <a:solidFill>
                <a:srgbClr val="89DDFF"/>
              </a:solidFill>
              <a:highlight>
                <a:srgbClr val="212121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    </a:t>
            </a:r>
            <a:r>
              <a:rPr lang="en" sz="700">
                <a:solidFill>
                  <a:srgbClr val="F07178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image</a:t>
            </a:r>
            <a:r>
              <a:rPr lang="en" sz="700">
                <a:solidFill>
                  <a:srgbClr val="89DD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:</a:t>
            </a:r>
            <a:r>
              <a:rPr lang="en" sz="7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 </a:t>
            </a:r>
            <a:r>
              <a:rPr lang="en" sz="700">
                <a:solidFill>
                  <a:srgbClr val="C3E88D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shevtsod/ense483-project-sensor</a:t>
            </a:r>
            <a:endParaRPr sz="700">
              <a:solidFill>
                <a:srgbClr val="C3E88D"/>
              </a:solidFill>
              <a:highlight>
                <a:srgbClr val="212121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    </a:t>
            </a:r>
            <a:r>
              <a:rPr lang="en" sz="700">
                <a:solidFill>
                  <a:srgbClr val="F07178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restart</a:t>
            </a:r>
            <a:r>
              <a:rPr lang="en" sz="700">
                <a:solidFill>
                  <a:srgbClr val="89DD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:</a:t>
            </a:r>
            <a:r>
              <a:rPr lang="en" sz="7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 </a:t>
            </a:r>
            <a:r>
              <a:rPr lang="en" sz="700">
                <a:solidFill>
                  <a:srgbClr val="C3E88D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always</a:t>
            </a:r>
            <a:endParaRPr sz="700">
              <a:solidFill>
                <a:srgbClr val="C3E88D"/>
              </a:solidFill>
              <a:highlight>
                <a:srgbClr val="212121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    </a:t>
            </a:r>
            <a:r>
              <a:rPr lang="en" sz="700">
                <a:solidFill>
                  <a:srgbClr val="F07178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environment</a:t>
            </a:r>
            <a:r>
              <a:rPr lang="en" sz="700">
                <a:solidFill>
                  <a:srgbClr val="89DD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:</a:t>
            </a:r>
            <a:endParaRPr sz="700">
              <a:solidFill>
                <a:srgbClr val="89DDFF"/>
              </a:solidFill>
              <a:highlight>
                <a:srgbClr val="212121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      </a:t>
            </a:r>
            <a:r>
              <a:rPr lang="en" sz="700">
                <a:solidFill>
                  <a:srgbClr val="F07178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MQTT_HOST</a:t>
            </a:r>
            <a:r>
              <a:rPr lang="en" sz="700">
                <a:solidFill>
                  <a:srgbClr val="89DD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:</a:t>
            </a:r>
            <a:r>
              <a:rPr lang="en" sz="7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 </a:t>
            </a:r>
            <a:r>
              <a:rPr lang="en" sz="700">
                <a:solidFill>
                  <a:srgbClr val="C3E88D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mosquitto</a:t>
            </a:r>
            <a:endParaRPr sz="700">
              <a:solidFill>
                <a:srgbClr val="C3E88D"/>
              </a:solidFill>
              <a:highlight>
                <a:srgbClr val="212121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      </a:t>
            </a:r>
            <a:r>
              <a:rPr lang="en" sz="700">
                <a:solidFill>
                  <a:srgbClr val="F07178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MQTT_PUB_TOPIC</a:t>
            </a:r>
            <a:r>
              <a:rPr lang="en" sz="700">
                <a:solidFill>
                  <a:srgbClr val="89DD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:</a:t>
            </a:r>
            <a:r>
              <a:rPr lang="en" sz="7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 </a:t>
            </a:r>
            <a:r>
              <a:rPr lang="en" sz="700">
                <a:solidFill>
                  <a:srgbClr val="C3E88D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weight/3</a:t>
            </a:r>
            <a:endParaRPr sz="700">
              <a:solidFill>
                <a:srgbClr val="C3E88D"/>
              </a:solidFill>
              <a:highlight>
                <a:srgbClr val="212121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      </a:t>
            </a:r>
            <a:r>
              <a:rPr lang="en" sz="700">
                <a:solidFill>
                  <a:srgbClr val="F07178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MQTT_PUB_INTERVAL</a:t>
            </a:r>
            <a:r>
              <a:rPr lang="en" sz="700">
                <a:solidFill>
                  <a:srgbClr val="89DD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:</a:t>
            </a:r>
            <a:r>
              <a:rPr lang="en" sz="7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 </a:t>
            </a:r>
            <a:r>
              <a:rPr lang="en" sz="700">
                <a:solidFill>
                  <a:srgbClr val="F78C6C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60000</a:t>
            </a:r>
            <a:endParaRPr sz="700">
              <a:solidFill>
                <a:srgbClr val="F78C6C"/>
              </a:solidFill>
              <a:highlight>
                <a:srgbClr val="212121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      </a:t>
            </a:r>
            <a:r>
              <a:rPr lang="en" sz="700">
                <a:solidFill>
                  <a:srgbClr val="F07178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VALUE_MIN</a:t>
            </a:r>
            <a:r>
              <a:rPr lang="en" sz="700">
                <a:solidFill>
                  <a:srgbClr val="89DD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:</a:t>
            </a:r>
            <a:r>
              <a:rPr lang="en" sz="7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 </a:t>
            </a:r>
            <a:r>
              <a:rPr lang="en" sz="700">
                <a:solidFill>
                  <a:srgbClr val="F78C6C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152</a:t>
            </a:r>
            <a:endParaRPr sz="700">
              <a:solidFill>
                <a:srgbClr val="F78C6C"/>
              </a:solidFill>
              <a:highlight>
                <a:srgbClr val="212121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      </a:t>
            </a:r>
            <a:r>
              <a:rPr lang="en" sz="700">
                <a:solidFill>
                  <a:srgbClr val="F07178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VALUE_MAX</a:t>
            </a:r>
            <a:r>
              <a:rPr lang="en" sz="700">
                <a:solidFill>
                  <a:srgbClr val="89DD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:</a:t>
            </a:r>
            <a:r>
              <a:rPr lang="en" sz="7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 </a:t>
            </a:r>
            <a:r>
              <a:rPr lang="en" sz="700">
                <a:solidFill>
                  <a:srgbClr val="F78C6C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156</a:t>
            </a:r>
            <a:endParaRPr sz="700">
              <a:solidFill>
                <a:srgbClr val="F78C6C"/>
              </a:solidFill>
              <a:highlight>
                <a:srgbClr val="212121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    </a:t>
            </a:r>
            <a:r>
              <a:rPr lang="en" sz="700">
                <a:solidFill>
                  <a:srgbClr val="F07178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depends_on</a:t>
            </a:r>
            <a:r>
              <a:rPr lang="en" sz="700">
                <a:solidFill>
                  <a:srgbClr val="89DD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:</a:t>
            </a:r>
            <a:endParaRPr sz="700">
              <a:solidFill>
                <a:srgbClr val="89DDFF"/>
              </a:solidFill>
              <a:highlight>
                <a:srgbClr val="212121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      </a:t>
            </a:r>
            <a:r>
              <a:rPr lang="en" sz="700">
                <a:solidFill>
                  <a:srgbClr val="89DD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-</a:t>
            </a:r>
            <a:r>
              <a:rPr lang="en" sz="7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 </a:t>
            </a:r>
            <a:r>
              <a:rPr lang="en" sz="700">
                <a:solidFill>
                  <a:srgbClr val="C3E88D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sensor-temperature-1</a:t>
            </a:r>
            <a:endParaRPr sz="700">
              <a:solidFill>
                <a:srgbClr val="C3E88D"/>
              </a:solidFill>
              <a:highlight>
                <a:srgbClr val="212121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700">
              <a:solidFill>
                <a:srgbClr val="8C9094"/>
              </a:solidFill>
              <a:highlight>
                <a:srgbClr val="212121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700">
              <a:solidFill>
                <a:srgbClr val="8C9094"/>
              </a:solidFill>
              <a:highlight>
                <a:srgbClr val="212121"/>
              </a:highlight>
              <a:latin typeface="Ubuntu Mono"/>
              <a:ea typeface="Ubuntu Mono"/>
              <a:cs typeface="Ubuntu Mono"/>
              <a:sym typeface="Ubuntu Mono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5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</a:t>
            </a:r>
            <a:endParaRPr/>
          </a:p>
        </p:txBody>
      </p:sp>
      <p:pic>
        <p:nvPicPr>
          <p:cNvPr id="374" name="Google Shape;374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8750" y="781275"/>
            <a:ext cx="5466505" cy="421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9" name="Google Shape;379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2500" y="170825"/>
            <a:ext cx="3685454" cy="4838701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p57"/>
          <p:cNvSpPr txBox="1"/>
          <p:nvPr>
            <p:ph idx="4294967295" type="ctrTitle"/>
          </p:nvPr>
        </p:nvSpPr>
        <p:spPr>
          <a:xfrm>
            <a:off x="4689250" y="2104950"/>
            <a:ext cx="4358100" cy="93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Sensors</a:t>
            </a:r>
            <a:endParaRPr sz="360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5" name="Google Shape;385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2500" y="170825"/>
            <a:ext cx="3685454" cy="4838701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p58"/>
          <p:cNvSpPr txBox="1"/>
          <p:nvPr>
            <p:ph idx="4294967295" type="ctrTitle"/>
          </p:nvPr>
        </p:nvSpPr>
        <p:spPr>
          <a:xfrm>
            <a:off x="4689250" y="2104950"/>
            <a:ext cx="4358100" cy="93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Gateway</a:t>
            </a:r>
            <a:endParaRPr sz="360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1" name="Google Shape;391;p59"/>
          <p:cNvPicPr preferRelativeResize="0"/>
          <p:nvPr/>
        </p:nvPicPr>
        <p:blipFill rotWithShape="1">
          <a:blip r:embed="rId3">
            <a:alphaModFix/>
          </a:blip>
          <a:srcRect b="20310" l="18165" r="12764" t="60326"/>
          <a:stretch/>
        </p:blipFill>
        <p:spPr>
          <a:xfrm>
            <a:off x="162000" y="1794375"/>
            <a:ext cx="4224426" cy="1554750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p59"/>
          <p:cNvSpPr txBox="1"/>
          <p:nvPr>
            <p:ph idx="2" type="body"/>
          </p:nvPr>
        </p:nvSpPr>
        <p:spPr>
          <a:xfrm>
            <a:off x="4939500" y="920950"/>
            <a:ext cx="3837000" cy="349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Aggregates sensor measurements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Forwards the data to the cloud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One or more gateways</a:t>
            </a:r>
            <a:endParaRPr/>
          </a:p>
        </p:txBody>
      </p:sp>
      <p:sp>
        <p:nvSpPr>
          <p:cNvPr id="393" name="Google Shape;393;p59"/>
          <p:cNvSpPr txBox="1"/>
          <p:nvPr/>
        </p:nvSpPr>
        <p:spPr>
          <a:xfrm>
            <a:off x="4940900" y="170825"/>
            <a:ext cx="38355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Gateway</a:t>
            </a:r>
            <a:endParaRPr sz="3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60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Eclipse Mosquitto</a:t>
            </a:r>
            <a:endParaRPr/>
          </a:p>
        </p:txBody>
      </p:sp>
      <p:sp>
        <p:nvSpPr>
          <p:cNvPr id="399" name="Google Shape;399;p60"/>
          <p:cNvSpPr txBox="1"/>
          <p:nvPr>
            <p:ph idx="4294967295" type="body"/>
          </p:nvPr>
        </p:nvSpPr>
        <p:spPr>
          <a:xfrm>
            <a:off x="471900" y="934450"/>
            <a:ext cx="8222100" cy="8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An open-source MQTT broker made by Mosquitto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Available as a Docker image (one of the most popular!)</a:t>
            </a:r>
            <a:endParaRPr/>
          </a:p>
        </p:txBody>
      </p:sp>
      <p:sp>
        <p:nvSpPr>
          <p:cNvPr id="400" name="Google Shape;400;p60"/>
          <p:cNvSpPr/>
          <p:nvPr/>
        </p:nvSpPr>
        <p:spPr>
          <a:xfrm>
            <a:off x="4572000" y="1656800"/>
            <a:ext cx="4352700" cy="3117600"/>
          </a:xfrm>
          <a:prstGeom prst="roundRect">
            <a:avLst>
              <a:gd fmla="val 4858" name="adj"/>
            </a:avLst>
          </a:prstGeom>
          <a:solidFill>
            <a:srgbClr val="21212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Ubuntu Mono"/>
                <a:ea typeface="Ubuntu Mono"/>
                <a:cs typeface="Ubuntu Mono"/>
                <a:sym typeface="Ubuntu Mono"/>
              </a:rPr>
              <a:t>docker container run \</a:t>
            </a:r>
            <a:endParaRPr sz="1800">
              <a:solidFill>
                <a:srgbClr val="FFFFFF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Ubuntu Mono"/>
                <a:ea typeface="Ubuntu Mono"/>
                <a:cs typeface="Ubuntu Mono"/>
                <a:sym typeface="Ubuntu Mono"/>
              </a:rPr>
              <a:t>  -it \</a:t>
            </a:r>
            <a:endParaRPr sz="1800">
              <a:solidFill>
                <a:srgbClr val="FFFFFF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Ubuntu Mono"/>
                <a:ea typeface="Ubuntu Mono"/>
                <a:cs typeface="Ubuntu Mono"/>
                <a:sym typeface="Ubuntu Mono"/>
              </a:rPr>
              <a:t>  -p 1883:1883 \</a:t>
            </a:r>
            <a:endParaRPr sz="1800">
              <a:solidFill>
                <a:srgbClr val="FFFFFF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Ubuntu Mono"/>
                <a:ea typeface="Ubuntu Mono"/>
                <a:cs typeface="Ubuntu Mono"/>
                <a:sym typeface="Ubuntu Mono"/>
              </a:rPr>
              <a:t>  -p 9001:9001 \</a:t>
            </a:r>
            <a:endParaRPr sz="1800">
              <a:solidFill>
                <a:srgbClr val="FFFFFF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Ubuntu Mono"/>
                <a:ea typeface="Ubuntu Mono"/>
                <a:cs typeface="Ubuntu Mono"/>
                <a:sym typeface="Ubuntu Mono"/>
              </a:rPr>
              <a:t>  eclipse-mosquitto</a:t>
            </a:r>
            <a:endParaRPr sz="1800">
              <a:solidFill>
                <a:srgbClr val="FFFFFF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pic>
        <p:nvPicPr>
          <p:cNvPr id="401" name="Google Shape;401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1755550"/>
            <a:ext cx="4267200" cy="28201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61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docker-compose.yml entries</a:t>
            </a:r>
            <a:endParaRPr/>
          </a:p>
        </p:txBody>
      </p:sp>
      <p:sp>
        <p:nvSpPr>
          <p:cNvPr id="407" name="Google Shape;407;p61"/>
          <p:cNvSpPr/>
          <p:nvPr/>
        </p:nvSpPr>
        <p:spPr>
          <a:xfrm>
            <a:off x="2311800" y="830675"/>
            <a:ext cx="4399500" cy="4110900"/>
          </a:xfrm>
          <a:prstGeom prst="roundRect">
            <a:avLst>
              <a:gd fmla="val 4858" name="adj"/>
            </a:avLst>
          </a:prstGeom>
          <a:solidFill>
            <a:srgbClr val="21212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07178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version</a:t>
            </a:r>
            <a:r>
              <a:rPr lang="en" sz="700">
                <a:solidFill>
                  <a:srgbClr val="89DD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:</a:t>
            </a:r>
            <a:r>
              <a:rPr lang="en" sz="7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 </a:t>
            </a:r>
            <a:r>
              <a:rPr lang="en" sz="700">
                <a:solidFill>
                  <a:srgbClr val="89DD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"</a:t>
            </a:r>
            <a:r>
              <a:rPr lang="en" sz="700">
                <a:solidFill>
                  <a:srgbClr val="C3E88D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3.0</a:t>
            </a:r>
            <a:r>
              <a:rPr lang="en" sz="700">
                <a:solidFill>
                  <a:srgbClr val="89DD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"</a:t>
            </a:r>
            <a:endParaRPr sz="700">
              <a:solidFill>
                <a:srgbClr val="89DDFF"/>
              </a:solidFill>
              <a:highlight>
                <a:srgbClr val="212121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rgbClr val="EEFFFF"/>
              </a:solidFill>
              <a:highlight>
                <a:srgbClr val="212121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07178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services</a:t>
            </a:r>
            <a:r>
              <a:rPr lang="en" sz="700">
                <a:solidFill>
                  <a:srgbClr val="89DD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:</a:t>
            </a:r>
            <a:endParaRPr sz="700">
              <a:solidFill>
                <a:srgbClr val="89DDFF"/>
              </a:solidFill>
              <a:highlight>
                <a:srgbClr val="212121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89DD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  </a:t>
            </a:r>
            <a:r>
              <a:rPr i="1" lang="en" sz="700">
                <a:solidFill>
                  <a:srgbClr val="8C9094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# Eclipse - Mosquitto MQTT server</a:t>
            </a:r>
            <a:endParaRPr i="1" sz="700">
              <a:solidFill>
                <a:srgbClr val="8C9094"/>
              </a:solidFill>
              <a:highlight>
                <a:srgbClr val="212121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89DD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  </a:t>
            </a:r>
            <a:r>
              <a:rPr i="1" lang="en" sz="700">
                <a:solidFill>
                  <a:srgbClr val="8C9094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# https://hub.docker.com/_/eclipse-mosquitto</a:t>
            </a:r>
            <a:endParaRPr i="1" sz="700">
              <a:solidFill>
                <a:srgbClr val="8C9094"/>
              </a:solidFill>
              <a:highlight>
                <a:srgbClr val="212121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  </a:t>
            </a:r>
            <a:r>
              <a:rPr lang="en" sz="700">
                <a:solidFill>
                  <a:srgbClr val="F07178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mosquitto</a:t>
            </a:r>
            <a:r>
              <a:rPr lang="en" sz="700">
                <a:solidFill>
                  <a:srgbClr val="89DD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:</a:t>
            </a:r>
            <a:endParaRPr sz="700">
              <a:solidFill>
                <a:srgbClr val="89DDFF"/>
              </a:solidFill>
              <a:highlight>
                <a:srgbClr val="212121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    </a:t>
            </a:r>
            <a:r>
              <a:rPr lang="en" sz="700">
                <a:solidFill>
                  <a:srgbClr val="F07178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image</a:t>
            </a:r>
            <a:r>
              <a:rPr lang="en" sz="700">
                <a:solidFill>
                  <a:srgbClr val="89DD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:</a:t>
            </a:r>
            <a:r>
              <a:rPr lang="en" sz="7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 </a:t>
            </a:r>
            <a:r>
              <a:rPr lang="en" sz="700">
                <a:solidFill>
                  <a:srgbClr val="C3E88D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eclipse-mosquitto:1.6</a:t>
            </a:r>
            <a:endParaRPr sz="700">
              <a:solidFill>
                <a:srgbClr val="C3E88D"/>
              </a:solidFill>
              <a:highlight>
                <a:srgbClr val="212121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    </a:t>
            </a:r>
            <a:r>
              <a:rPr lang="en" sz="700">
                <a:solidFill>
                  <a:srgbClr val="F07178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container_name</a:t>
            </a:r>
            <a:r>
              <a:rPr lang="en" sz="700">
                <a:solidFill>
                  <a:srgbClr val="89DD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:</a:t>
            </a:r>
            <a:r>
              <a:rPr lang="en" sz="7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 </a:t>
            </a:r>
            <a:r>
              <a:rPr lang="en" sz="700">
                <a:solidFill>
                  <a:srgbClr val="C3E88D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mosquitto</a:t>
            </a:r>
            <a:endParaRPr sz="700">
              <a:solidFill>
                <a:srgbClr val="C3E88D"/>
              </a:solidFill>
              <a:highlight>
                <a:srgbClr val="212121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    </a:t>
            </a:r>
            <a:r>
              <a:rPr lang="en" sz="700">
                <a:solidFill>
                  <a:srgbClr val="F07178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restart</a:t>
            </a:r>
            <a:r>
              <a:rPr lang="en" sz="700">
                <a:solidFill>
                  <a:srgbClr val="89DD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:</a:t>
            </a:r>
            <a:r>
              <a:rPr lang="en" sz="7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 </a:t>
            </a:r>
            <a:r>
              <a:rPr lang="en" sz="700">
                <a:solidFill>
                  <a:srgbClr val="C3E88D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always</a:t>
            </a:r>
            <a:endParaRPr sz="700">
              <a:solidFill>
                <a:srgbClr val="C3E88D"/>
              </a:solidFill>
              <a:highlight>
                <a:srgbClr val="212121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    </a:t>
            </a:r>
            <a:r>
              <a:rPr lang="en" sz="700">
                <a:solidFill>
                  <a:srgbClr val="F07178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volumes</a:t>
            </a:r>
            <a:r>
              <a:rPr lang="en" sz="700">
                <a:solidFill>
                  <a:srgbClr val="89DD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:</a:t>
            </a:r>
            <a:endParaRPr sz="700">
              <a:solidFill>
                <a:srgbClr val="89DDFF"/>
              </a:solidFill>
              <a:highlight>
                <a:srgbClr val="212121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      </a:t>
            </a:r>
            <a:r>
              <a:rPr lang="en" sz="700">
                <a:solidFill>
                  <a:srgbClr val="89DD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-</a:t>
            </a:r>
            <a:r>
              <a:rPr lang="en" sz="7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 </a:t>
            </a:r>
            <a:r>
              <a:rPr lang="en" sz="700">
                <a:solidFill>
                  <a:srgbClr val="C3E88D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./packages/mosquitto/mosquitto.conf:/mosquitto/config/mosquitto.conf</a:t>
            </a:r>
            <a:endParaRPr sz="700">
              <a:solidFill>
                <a:srgbClr val="C3E88D"/>
              </a:solidFill>
              <a:highlight>
                <a:srgbClr val="212121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rgbClr val="F07178"/>
              </a:solidFill>
              <a:highlight>
                <a:srgbClr val="212121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rgbClr val="89DDFF"/>
              </a:solidFill>
              <a:highlight>
                <a:srgbClr val="212121"/>
              </a:highlight>
              <a:latin typeface="Ubuntu Mono"/>
              <a:ea typeface="Ubuntu Mono"/>
              <a:cs typeface="Ubuntu Mono"/>
              <a:sym typeface="Ubuntu Mon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statement</a:t>
            </a:r>
            <a:endParaRPr/>
          </a:p>
        </p:txBody>
      </p:sp>
      <p:pic>
        <p:nvPicPr>
          <p:cNvPr id="95" name="Google Shape;9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0400" y="776200"/>
            <a:ext cx="5982288" cy="421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2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</a:t>
            </a:r>
            <a:endParaRPr/>
          </a:p>
        </p:txBody>
      </p:sp>
      <p:pic>
        <p:nvPicPr>
          <p:cNvPr id="413" name="Google Shape;413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4800" y="776050"/>
            <a:ext cx="6494394" cy="421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8" name="Google Shape;418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2500" y="170825"/>
            <a:ext cx="3685454" cy="4838701"/>
          </a:xfrm>
          <a:prstGeom prst="rect">
            <a:avLst/>
          </a:prstGeom>
          <a:noFill/>
          <a:ln>
            <a:noFill/>
          </a:ln>
        </p:spPr>
      </p:pic>
      <p:sp>
        <p:nvSpPr>
          <p:cNvPr id="419" name="Google Shape;419;p63"/>
          <p:cNvSpPr txBox="1"/>
          <p:nvPr>
            <p:ph idx="4294967295" type="ctrTitle"/>
          </p:nvPr>
        </p:nvSpPr>
        <p:spPr>
          <a:xfrm>
            <a:off x="4689250" y="2104950"/>
            <a:ext cx="4358100" cy="93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Gateway</a:t>
            </a:r>
            <a:endParaRPr sz="360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4" name="Google Shape;424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2500" y="170825"/>
            <a:ext cx="3685454" cy="4838701"/>
          </a:xfrm>
          <a:prstGeom prst="rect">
            <a:avLst/>
          </a:prstGeom>
          <a:noFill/>
          <a:ln>
            <a:noFill/>
          </a:ln>
        </p:spPr>
      </p:pic>
      <p:sp>
        <p:nvSpPr>
          <p:cNvPr id="425" name="Google Shape;425;p64"/>
          <p:cNvSpPr txBox="1"/>
          <p:nvPr>
            <p:ph idx="4294967295" type="ctrTitle"/>
          </p:nvPr>
        </p:nvSpPr>
        <p:spPr>
          <a:xfrm>
            <a:off x="4689250" y="2104950"/>
            <a:ext cx="4358100" cy="93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Cloud</a:t>
            </a:r>
            <a:endParaRPr sz="360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" name="Google Shape;430;p65"/>
          <p:cNvPicPr preferRelativeResize="0"/>
          <p:nvPr/>
        </p:nvPicPr>
        <p:blipFill rotWithShape="1">
          <a:blip r:embed="rId3">
            <a:alphaModFix/>
          </a:blip>
          <a:srcRect b="37423" l="18678" r="13275" t="23458"/>
          <a:stretch/>
        </p:blipFill>
        <p:spPr>
          <a:xfrm>
            <a:off x="232375" y="1011325"/>
            <a:ext cx="4135099" cy="3120851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p65"/>
          <p:cNvSpPr txBox="1"/>
          <p:nvPr>
            <p:ph idx="2" type="body"/>
          </p:nvPr>
        </p:nvSpPr>
        <p:spPr>
          <a:xfrm>
            <a:off x="4939500" y="920950"/>
            <a:ext cx="3837000" cy="349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final destination for data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Receive data from gateway(s)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Process data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Store data long-term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Provide way for users to interact with data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Only one cloud</a:t>
            </a:r>
            <a:endParaRPr/>
          </a:p>
        </p:txBody>
      </p:sp>
      <p:sp>
        <p:nvSpPr>
          <p:cNvPr id="432" name="Google Shape;432;p65"/>
          <p:cNvSpPr txBox="1"/>
          <p:nvPr/>
        </p:nvSpPr>
        <p:spPr>
          <a:xfrm>
            <a:off x="4940900" y="170825"/>
            <a:ext cx="38355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Cloud</a:t>
            </a:r>
            <a:endParaRPr sz="3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7" name="Google Shape;437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2500" y="170825"/>
            <a:ext cx="3685454" cy="4838701"/>
          </a:xfrm>
          <a:prstGeom prst="rect">
            <a:avLst/>
          </a:prstGeom>
          <a:noFill/>
          <a:ln>
            <a:noFill/>
          </a:ln>
        </p:spPr>
      </p:pic>
      <p:sp>
        <p:nvSpPr>
          <p:cNvPr id="438" name="Google Shape;438;p66"/>
          <p:cNvSpPr txBox="1"/>
          <p:nvPr>
            <p:ph idx="4294967295" type="ctrTitle"/>
          </p:nvPr>
        </p:nvSpPr>
        <p:spPr>
          <a:xfrm>
            <a:off x="4689250" y="2104950"/>
            <a:ext cx="4358100" cy="93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Cloud</a:t>
            </a:r>
            <a:endParaRPr sz="360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3" name="Google Shape;443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2500" y="170825"/>
            <a:ext cx="3685454" cy="4838701"/>
          </a:xfrm>
          <a:prstGeom prst="rect">
            <a:avLst/>
          </a:prstGeom>
          <a:noFill/>
          <a:ln>
            <a:noFill/>
          </a:ln>
        </p:spPr>
      </p:pic>
      <p:sp>
        <p:nvSpPr>
          <p:cNvPr id="444" name="Google Shape;444;p67"/>
          <p:cNvSpPr txBox="1"/>
          <p:nvPr>
            <p:ph idx="4294967295" type="ctrTitle"/>
          </p:nvPr>
        </p:nvSpPr>
        <p:spPr>
          <a:xfrm>
            <a:off x="4689250" y="2104950"/>
            <a:ext cx="4358100" cy="93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Cloud - Storage</a:t>
            </a:r>
            <a:endParaRPr sz="360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9" name="Google Shape;449;p68"/>
          <p:cNvPicPr preferRelativeResize="0"/>
          <p:nvPr/>
        </p:nvPicPr>
        <p:blipFill rotWithShape="1">
          <a:blip r:embed="rId3">
            <a:alphaModFix/>
          </a:blip>
          <a:srcRect b="37717" l="18291" r="12761" t="48396"/>
          <a:stretch/>
        </p:blipFill>
        <p:spPr>
          <a:xfrm>
            <a:off x="64050" y="1990250"/>
            <a:ext cx="4398076" cy="1163000"/>
          </a:xfrm>
          <a:prstGeom prst="rect">
            <a:avLst/>
          </a:prstGeom>
          <a:noFill/>
          <a:ln>
            <a:noFill/>
          </a:ln>
        </p:spPr>
      </p:pic>
      <p:sp>
        <p:nvSpPr>
          <p:cNvPr id="450" name="Google Shape;450;p68"/>
          <p:cNvSpPr txBox="1"/>
          <p:nvPr>
            <p:ph idx="2" type="body"/>
          </p:nvPr>
        </p:nvSpPr>
        <p:spPr>
          <a:xfrm>
            <a:off x="4939500" y="920950"/>
            <a:ext cx="3837000" cy="349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Need to store data long-term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“Persistence”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Two types of data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Relational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Time series</a:t>
            </a:r>
            <a:endParaRPr/>
          </a:p>
        </p:txBody>
      </p:sp>
      <p:sp>
        <p:nvSpPr>
          <p:cNvPr id="451" name="Google Shape;451;p68"/>
          <p:cNvSpPr txBox="1"/>
          <p:nvPr/>
        </p:nvSpPr>
        <p:spPr>
          <a:xfrm>
            <a:off x="4940900" y="170825"/>
            <a:ext cx="38355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Cloud - Storage</a:t>
            </a:r>
            <a:endParaRPr sz="3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69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MariaDB</a:t>
            </a:r>
            <a:endParaRPr/>
          </a:p>
        </p:txBody>
      </p:sp>
      <p:sp>
        <p:nvSpPr>
          <p:cNvPr id="457" name="Google Shape;457;p69"/>
          <p:cNvSpPr txBox="1"/>
          <p:nvPr>
            <p:ph idx="4294967295" type="body"/>
          </p:nvPr>
        </p:nvSpPr>
        <p:spPr>
          <a:xfrm>
            <a:off x="471900" y="934450"/>
            <a:ext cx="8222100" cy="8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An open-source Relational Database Management System (RDBMS)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Available as a Docker image</a:t>
            </a:r>
            <a:endParaRPr/>
          </a:p>
        </p:txBody>
      </p:sp>
      <p:sp>
        <p:nvSpPr>
          <p:cNvPr id="458" name="Google Shape;458;p69"/>
          <p:cNvSpPr/>
          <p:nvPr/>
        </p:nvSpPr>
        <p:spPr>
          <a:xfrm>
            <a:off x="4572000" y="1656800"/>
            <a:ext cx="4352700" cy="3117600"/>
          </a:xfrm>
          <a:prstGeom prst="roundRect">
            <a:avLst>
              <a:gd fmla="val 4858" name="adj"/>
            </a:avLst>
          </a:prstGeom>
          <a:solidFill>
            <a:srgbClr val="21212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Ubuntu Mono"/>
                <a:ea typeface="Ubuntu Mono"/>
                <a:cs typeface="Ubuntu Mono"/>
                <a:sym typeface="Ubuntu Mono"/>
              </a:rPr>
              <a:t>docker container run \</a:t>
            </a:r>
            <a:endParaRPr sz="1800">
              <a:solidFill>
                <a:srgbClr val="FFFFFF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Ubuntu Mono"/>
                <a:ea typeface="Ubuntu Mono"/>
                <a:cs typeface="Ubuntu Mono"/>
                <a:sym typeface="Ubuntu Mono"/>
              </a:rPr>
              <a:t>  -e MYSQL_DATABASE=project \</a:t>
            </a:r>
            <a:endParaRPr sz="1800">
              <a:solidFill>
                <a:srgbClr val="FFFFFF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Ubuntu Mono"/>
                <a:ea typeface="Ubuntu Mono"/>
                <a:cs typeface="Ubuntu Mono"/>
                <a:sym typeface="Ubuntu Mono"/>
              </a:rPr>
              <a:t>  -e MYSQL_USER=project_admin \</a:t>
            </a:r>
            <a:endParaRPr sz="1800">
              <a:solidFill>
                <a:srgbClr val="FFFFFF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Ubuntu Mono"/>
                <a:ea typeface="Ubuntu Mono"/>
                <a:cs typeface="Ubuntu Mono"/>
                <a:sym typeface="Ubuntu Mono"/>
              </a:rPr>
              <a:t>  -e MYSQL_PASSWORD=password \</a:t>
            </a:r>
            <a:endParaRPr sz="1800">
              <a:solidFill>
                <a:srgbClr val="FFFFFF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Ubuntu Mono"/>
                <a:ea typeface="Ubuntu Mono"/>
                <a:cs typeface="Ubuntu Mono"/>
                <a:sym typeface="Ubuntu Mono"/>
              </a:rPr>
              <a:t>  linuxserver/mariadb</a:t>
            </a:r>
            <a:endParaRPr sz="1800">
              <a:solidFill>
                <a:srgbClr val="FFFFFF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pic>
        <p:nvPicPr>
          <p:cNvPr id="459" name="Google Shape;459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1805525"/>
            <a:ext cx="4267200" cy="28201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70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Relational database design</a:t>
            </a:r>
            <a:endParaRPr/>
          </a:p>
        </p:txBody>
      </p:sp>
      <p:pic>
        <p:nvPicPr>
          <p:cNvPr id="465" name="Google Shape;465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4200" y="766850"/>
            <a:ext cx="6195591" cy="421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71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InfluxDB</a:t>
            </a:r>
            <a:endParaRPr/>
          </a:p>
        </p:txBody>
      </p:sp>
      <p:sp>
        <p:nvSpPr>
          <p:cNvPr id="471" name="Google Shape;471;p71"/>
          <p:cNvSpPr txBox="1"/>
          <p:nvPr>
            <p:ph idx="4294967295" type="body"/>
          </p:nvPr>
        </p:nvSpPr>
        <p:spPr>
          <a:xfrm>
            <a:off x="471900" y="934450"/>
            <a:ext cx="8222100" cy="8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An open-source time series database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Available as a Docker image</a:t>
            </a:r>
            <a:endParaRPr/>
          </a:p>
        </p:txBody>
      </p:sp>
      <p:sp>
        <p:nvSpPr>
          <p:cNvPr id="472" name="Google Shape;472;p71"/>
          <p:cNvSpPr/>
          <p:nvPr/>
        </p:nvSpPr>
        <p:spPr>
          <a:xfrm>
            <a:off x="4572000" y="1656800"/>
            <a:ext cx="4352700" cy="3117600"/>
          </a:xfrm>
          <a:prstGeom prst="roundRect">
            <a:avLst>
              <a:gd fmla="val 4858" name="adj"/>
            </a:avLst>
          </a:prstGeom>
          <a:solidFill>
            <a:srgbClr val="21212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Ubuntu Mono"/>
                <a:ea typeface="Ubuntu Mono"/>
                <a:cs typeface="Ubuntu Mono"/>
                <a:sym typeface="Ubuntu Mono"/>
              </a:rPr>
              <a:t>docker container run influxdb</a:t>
            </a:r>
            <a:endParaRPr sz="1800">
              <a:solidFill>
                <a:srgbClr val="FFFFFF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pic>
        <p:nvPicPr>
          <p:cNvPr id="473" name="Google Shape;473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1804400"/>
            <a:ext cx="4267200" cy="282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2500" y="170825"/>
            <a:ext cx="3685454" cy="4838701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8"/>
          <p:cNvSpPr txBox="1"/>
          <p:nvPr>
            <p:ph idx="4294967295" type="ctrTitle"/>
          </p:nvPr>
        </p:nvSpPr>
        <p:spPr>
          <a:xfrm>
            <a:off x="4689250" y="2104950"/>
            <a:ext cx="4358100" cy="93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Big Picture</a:t>
            </a:r>
            <a:endParaRPr sz="360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72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InfluxDB?</a:t>
            </a:r>
            <a:endParaRPr/>
          </a:p>
        </p:txBody>
      </p:sp>
      <p:sp>
        <p:nvSpPr>
          <p:cNvPr id="479" name="Google Shape;479;p72"/>
          <p:cNvSpPr txBox="1"/>
          <p:nvPr>
            <p:ph idx="4294967295" type="body"/>
          </p:nvPr>
        </p:nvSpPr>
        <p:spPr>
          <a:xfrm>
            <a:off x="471900" y="934450"/>
            <a:ext cx="8222100" cy="115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Relational databases best used for </a:t>
            </a:r>
            <a:r>
              <a:rPr b="1" lang="en"/>
              <a:t>relational</a:t>
            </a:r>
            <a:r>
              <a:rPr lang="en"/>
              <a:t> data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Time series databases </a:t>
            </a:r>
            <a:r>
              <a:rPr b="1" lang="en"/>
              <a:t>optimized for storing time series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Works out-of-the-box with a familiar SQL-like query language</a:t>
            </a:r>
            <a:endParaRPr/>
          </a:p>
        </p:txBody>
      </p:sp>
      <p:pic>
        <p:nvPicPr>
          <p:cNvPr id="480" name="Google Shape;480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6950" y="2085850"/>
            <a:ext cx="7029195" cy="275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73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 series database design</a:t>
            </a:r>
            <a:endParaRPr/>
          </a:p>
        </p:txBody>
      </p:sp>
      <p:sp>
        <p:nvSpPr>
          <p:cNvPr id="486" name="Google Shape;486;p73"/>
          <p:cNvSpPr txBox="1"/>
          <p:nvPr>
            <p:ph idx="4294967295" type="body"/>
          </p:nvPr>
        </p:nvSpPr>
        <p:spPr>
          <a:xfrm>
            <a:off x="471900" y="934450"/>
            <a:ext cx="8222100" cy="115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Three pieces of information in an InfluxDB data point: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Measurement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Tags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Fields</a:t>
            </a:r>
            <a:endParaRPr/>
          </a:p>
        </p:txBody>
      </p:sp>
      <p:pic>
        <p:nvPicPr>
          <p:cNvPr id="487" name="Google Shape;487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6300" y="2155375"/>
            <a:ext cx="5490491" cy="275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74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docker-compose.yml entries</a:t>
            </a:r>
            <a:endParaRPr/>
          </a:p>
        </p:txBody>
      </p:sp>
      <p:sp>
        <p:nvSpPr>
          <p:cNvPr id="493" name="Google Shape;493;p74"/>
          <p:cNvSpPr/>
          <p:nvPr/>
        </p:nvSpPr>
        <p:spPr>
          <a:xfrm>
            <a:off x="1330500" y="825775"/>
            <a:ext cx="3089100" cy="4110900"/>
          </a:xfrm>
          <a:prstGeom prst="roundRect">
            <a:avLst>
              <a:gd fmla="val 4858" name="adj"/>
            </a:avLst>
          </a:prstGeom>
          <a:solidFill>
            <a:srgbClr val="21212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07178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version</a:t>
            </a:r>
            <a:r>
              <a:rPr lang="en" sz="700">
                <a:solidFill>
                  <a:srgbClr val="89DD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:</a:t>
            </a:r>
            <a:r>
              <a:rPr lang="en" sz="7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 </a:t>
            </a:r>
            <a:r>
              <a:rPr lang="en" sz="700">
                <a:solidFill>
                  <a:srgbClr val="89DD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"</a:t>
            </a:r>
            <a:r>
              <a:rPr lang="en" sz="700">
                <a:solidFill>
                  <a:srgbClr val="C3E88D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3.0</a:t>
            </a:r>
            <a:r>
              <a:rPr lang="en" sz="700">
                <a:solidFill>
                  <a:srgbClr val="89DD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"</a:t>
            </a:r>
            <a:endParaRPr sz="700">
              <a:solidFill>
                <a:srgbClr val="89DDFF"/>
              </a:solidFill>
              <a:highlight>
                <a:srgbClr val="212121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rgbClr val="EEFFFF"/>
              </a:solidFill>
              <a:highlight>
                <a:srgbClr val="212121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07178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services</a:t>
            </a:r>
            <a:r>
              <a:rPr lang="en" sz="700">
                <a:solidFill>
                  <a:srgbClr val="89DD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:</a:t>
            </a:r>
            <a:endParaRPr sz="700">
              <a:solidFill>
                <a:srgbClr val="89DDFF"/>
              </a:solidFill>
              <a:highlight>
                <a:srgbClr val="212121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89DD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  </a:t>
            </a:r>
            <a:r>
              <a:rPr i="1" lang="en" sz="700">
                <a:solidFill>
                  <a:srgbClr val="8C9094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# MariaDB - Relational database</a:t>
            </a:r>
            <a:endParaRPr i="1" sz="700">
              <a:solidFill>
                <a:srgbClr val="8C9094"/>
              </a:solidFill>
              <a:highlight>
                <a:srgbClr val="212121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89DD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  </a:t>
            </a:r>
            <a:r>
              <a:rPr i="1" lang="en" sz="700">
                <a:solidFill>
                  <a:srgbClr val="8C9094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# https://hub.docker.com/r/linuxserver/mariadb</a:t>
            </a:r>
            <a:endParaRPr i="1" sz="700">
              <a:solidFill>
                <a:srgbClr val="8C9094"/>
              </a:solidFill>
              <a:highlight>
                <a:srgbClr val="212121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  </a:t>
            </a:r>
            <a:r>
              <a:rPr lang="en" sz="700">
                <a:solidFill>
                  <a:srgbClr val="F07178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mariadb</a:t>
            </a:r>
            <a:r>
              <a:rPr lang="en" sz="700">
                <a:solidFill>
                  <a:srgbClr val="89DD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:</a:t>
            </a:r>
            <a:endParaRPr sz="700">
              <a:solidFill>
                <a:srgbClr val="89DDFF"/>
              </a:solidFill>
              <a:highlight>
                <a:srgbClr val="212121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    </a:t>
            </a:r>
            <a:r>
              <a:rPr lang="en" sz="700">
                <a:solidFill>
                  <a:srgbClr val="F07178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image</a:t>
            </a:r>
            <a:r>
              <a:rPr lang="en" sz="700">
                <a:solidFill>
                  <a:srgbClr val="89DD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:</a:t>
            </a:r>
            <a:r>
              <a:rPr lang="en" sz="7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 </a:t>
            </a:r>
            <a:r>
              <a:rPr lang="en" sz="700">
                <a:solidFill>
                  <a:srgbClr val="C3E88D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linuxserver/mariadb:110.4.10mariabionic-ls44</a:t>
            </a:r>
            <a:endParaRPr sz="700">
              <a:solidFill>
                <a:srgbClr val="C3E88D"/>
              </a:solidFill>
              <a:highlight>
                <a:srgbClr val="212121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    </a:t>
            </a:r>
            <a:r>
              <a:rPr lang="en" sz="700">
                <a:solidFill>
                  <a:srgbClr val="F07178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container_name</a:t>
            </a:r>
            <a:r>
              <a:rPr lang="en" sz="700">
                <a:solidFill>
                  <a:srgbClr val="89DD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:</a:t>
            </a:r>
            <a:r>
              <a:rPr lang="en" sz="7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 </a:t>
            </a:r>
            <a:r>
              <a:rPr lang="en" sz="700">
                <a:solidFill>
                  <a:srgbClr val="C3E88D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mariadb</a:t>
            </a:r>
            <a:endParaRPr sz="700">
              <a:solidFill>
                <a:srgbClr val="C3E88D"/>
              </a:solidFill>
              <a:highlight>
                <a:srgbClr val="212121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    </a:t>
            </a:r>
            <a:r>
              <a:rPr lang="en" sz="700">
                <a:solidFill>
                  <a:srgbClr val="F07178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restart</a:t>
            </a:r>
            <a:r>
              <a:rPr lang="en" sz="700">
                <a:solidFill>
                  <a:srgbClr val="89DD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:</a:t>
            </a:r>
            <a:r>
              <a:rPr lang="en" sz="7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 </a:t>
            </a:r>
            <a:r>
              <a:rPr lang="en" sz="700">
                <a:solidFill>
                  <a:srgbClr val="C3E88D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always</a:t>
            </a:r>
            <a:endParaRPr sz="700">
              <a:solidFill>
                <a:srgbClr val="C3E88D"/>
              </a:solidFill>
              <a:highlight>
                <a:srgbClr val="212121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    </a:t>
            </a:r>
            <a:r>
              <a:rPr lang="en" sz="700">
                <a:solidFill>
                  <a:srgbClr val="F07178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volumes</a:t>
            </a:r>
            <a:r>
              <a:rPr lang="en" sz="700">
                <a:solidFill>
                  <a:srgbClr val="89DD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:</a:t>
            </a:r>
            <a:endParaRPr sz="700">
              <a:solidFill>
                <a:srgbClr val="89DDFF"/>
              </a:solidFill>
              <a:highlight>
                <a:srgbClr val="212121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      </a:t>
            </a:r>
            <a:r>
              <a:rPr lang="en" sz="700">
                <a:solidFill>
                  <a:srgbClr val="89DD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-</a:t>
            </a:r>
            <a:r>
              <a:rPr lang="en" sz="7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 </a:t>
            </a:r>
            <a:r>
              <a:rPr lang="en" sz="700">
                <a:solidFill>
                  <a:srgbClr val="C3E88D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mariadb_data:/config</a:t>
            </a:r>
            <a:endParaRPr sz="700">
              <a:solidFill>
                <a:srgbClr val="C3E88D"/>
              </a:solidFill>
              <a:highlight>
                <a:srgbClr val="212121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    </a:t>
            </a:r>
            <a:r>
              <a:rPr lang="en" sz="700">
                <a:solidFill>
                  <a:srgbClr val="F07178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environment</a:t>
            </a:r>
            <a:r>
              <a:rPr lang="en" sz="700">
                <a:solidFill>
                  <a:srgbClr val="89DD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:</a:t>
            </a:r>
            <a:endParaRPr sz="700">
              <a:solidFill>
                <a:srgbClr val="89DDFF"/>
              </a:solidFill>
              <a:highlight>
                <a:srgbClr val="212121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      </a:t>
            </a:r>
            <a:r>
              <a:rPr lang="en" sz="700">
                <a:solidFill>
                  <a:srgbClr val="F07178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MYSQL_DATABASE</a:t>
            </a:r>
            <a:r>
              <a:rPr lang="en" sz="700">
                <a:solidFill>
                  <a:srgbClr val="89DD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:</a:t>
            </a:r>
            <a:r>
              <a:rPr lang="en" sz="7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 </a:t>
            </a:r>
            <a:r>
              <a:rPr lang="en" sz="700">
                <a:solidFill>
                  <a:srgbClr val="C3E88D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project</a:t>
            </a:r>
            <a:endParaRPr sz="700">
              <a:solidFill>
                <a:srgbClr val="C3E88D"/>
              </a:solidFill>
              <a:highlight>
                <a:srgbClr val="212121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      </a:t>
            </a:r>
            <a:r>
              <a:rPr lang="en" sz="700">
                <a:solidFill>
                  <a:srgbClr val="F07178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MYSQL_USER</a:t>
            </a:r>
            <a:r>
              <a:rPr lang="en" sz="700">
                <a:solidFill>
                  <a:srgbClr val="89DD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:</a:t>
            </a:r>
            <a:r>
              <a:rPr lang="en" sz="7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 </a:t>
            </a:r>
            <a:r>
              <a:rPr lang="en" sz="700">
                <a:solidFill>
                  <a:srgbClr val="C3E88D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project_admin</a:t>
            </a:r>
            <a:endParaRPr sz="700">
              <a:solidFill>
                <a:srgbClr val="C3E88D"/>
              </a:solidFill>
              <a:highlight>
                <a:srgbClr val="212121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      </a:t>
            </a:r>
            <a:r>
              <a:rPr lang="en" sz="700">
                <a:solidFill>
                  <a:srgbClr val="F07178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MYSQL_PASSWORD</a:t>
            </a:r>
            <a:r>
              <a:rPr lang="en" sz="700">
                <a:solidFill>
                  <a:srgbClr val="89DD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:</a:t>
            </a:r>
            <a:r>
              <a:rPr lang="en" sz="7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 </a:t>
            </a:r>
            <a:r>
              <a:rPr lang="en" sz="700">
                <a:solidFill>
                  <a:srgbClr val="C3E88D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${DB_PASSWORD}</a:t>
            </a:r>
            <a:endParaRPr sz="700">
              <a:solidFill>
                <a:srgbClr val="89DDFF"/>
              </a:solidFill>
              <a:highlight>
                <a:srgbClr val="212121"/>
              </a:highlight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494" name="Google Shape;494;p74"/>
          <p:cNvSpPr/>
          <p:nvPr/>
        </p:nvSpPr>
        <p:spPr>
          <a:xfrm>
            <a:off x="4724400" y="825775"/>
            <a:ext cx="3089100" cy="4110900"/>
          </a:xfrm>
          <a:prstGeom prst="roundRect">
            <a:avLst>
              <a:gd fmla="val 4858" name="adj"/>
            </a:avLst>
          </a:prstGeom>
          <a:solidFill>
            <a:srgbClr val="21212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89DD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  </a:t>
            </a:r>
            <a:r>
              <a:rPr i="1" lang="en" sz="700">
                <a:solidFill>
                  <a:srgbClr val="8C9094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# InfluxDB - Time series database</a:t>
            </a:r>
            <a:endParaRPr i="1" sz="700">
              <a:solidFill>
                <a:srgbClr val="8C9094"/>
              </a:solidFill>
              <a:highlight>
                <a:srgbClr val="212121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89DD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  </a:t>
            </a:r>
            <a:r>
              <a:rPr i="1" lang="en" sz="700">
                <a:solidFill>
                  <a:srgbClr val="8C9094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# https://hub.docker.com/_/influxdb</a:t>
            </a:r>
            <a:endParaRPr i="1" sz="700">
              <a:solidFill>
                <a:srgbClr val="8C9094"/>
              </a:solidFill>
              <a:highlight>
                <a:srgbClr val="212121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  </a:t>
            </a:r>
            <a:r>
              <a:rPr lang="en" sz="700">
                <a:solidFill>
                  <a:srgbClr val="F07178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influxdb</a:t>
            </a:r>
            <a:r>
              <a:rPr lang="en" sz="700">
                <a:solidFill>
                  <a:srgbClr val="89DD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:</a:t>
            </a:r>
            <a:endParaRPr sz="700">
              <a:solidFill>
                <a:srgbClr val="89DDFF"/>
              </a:solidFill>
              <a:highlight>
                <a:srgbClr val="212121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    </a:t>
            </a:r>
            <a:r>
              <a:rPr lang="en" sz="700">
                <a:solidFill>
                  <a:srgbClr val="F07178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image</a:t>
            </a:r>
            <a:r>
              <a:rPr lang="en" sz="700">
                <a:solidFill>
                  <a:srgbClr val="89DD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:</a:t>
            </a:r>
            <a:r>
              <a:rPr lang="en" sz="7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 </a:t>
            </a:r>
            <a:r>
              <a:rPr lang="en" sz="700">
                <a:solidFill>
                  <a:srgbClr val="C3E88D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influxdb:1.7</a:t>
            </a:r>
            <a:endParaRPr sz="700">
              <a:solidFill>
                <a:srgbClr val="C3E88D"/>
              </a:solidFill>
              <a:highlight>
                <a:srgbClr val="212121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    </a:t>
            </a:r>
            <a:r>
              <a:rPr lang="en" sz="700">
                <a:solidFill>
                  <a:srgbClr val="F07178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container_name</a:t>
            </a:r>
            <a:r>
              <a:rPr lang="en" sz="700">
                <a:solidFill>
                  <a:srgbClr val="89DD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:</a:t>
            </a:r>
            <a:r>
              <a:rPr lang="en" sz="7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 </a:t>
            </a:r>
            <a:r>
              <a:rPr lang="en" sz="700">
                <a:solidFill>
                  <a:srgbClr val="C3E88D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influxdb</a:t>
            </a:r>
            <a:endParaRPr sz="700">
              <a:solidFill>
                <a:srgbClr val="C3E88D"/>
              </a:solidFill>
              <a:highlight>
                <a:srgbClr val="212121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    </a:t>
            </a:r>
            <a:r>
              <a:rPr lang="en" sz="700">
                <a:solidFill>
                  <a:srgbClr val="F07178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restart</a:t>
            </a:r>
            <a:r>
              <a:rPr lang="en" sz="700">
                <a:solidFill>
                  <a:srgbClr val="89DD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:</a:t>
            </a:r>
            <a:r>
              <a:rPr lang="en" sz="7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 </a:t>
            </a:r>
            <a:r>
              <a:rPr lang="en" sz="700">
                <a:solidFill>
                  <a:srgbClr val="C3E88D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always</a:t>
            </a:r>
            <a:endParaRPr sz="700">
              <a:solidFill>
                <a:srgbClr val="C3E88D"/>
              </a:solidFill>
              <a:highlight>
                <a:srgbClr val="212121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    </a:t>
            </a:r>
            <a:r>
              <a:rPr lang="en" sz="700">
                <a:solidFill>
                  <a:srgbClr val="F07178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volumes</a:t>
            </a:r>
            <a:r>
              <a:rPr lang="en" sz="700">
                <a:solidFill>
                  <a:srgbClr val="89DD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:</a:t>
            </a:r>
            <a:endParaRPr sz="700">
              <a:solidFill>
                <a:srgbClr val="89DDFF"/>
              </a:solidFill>
              <a:highlight>
                <a:srgbClr val="212121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      </a:t>
            </a:r>
            <a:r>
              <a:rPr lang="en" sz="700">
                <a:solidFill>
                  <a:srgbClr val="89DD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-</a:t>
            </a:r>
            <a:r>
              <a:rPr lang="en" sz="7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 </a:t>
            </a:r>
            <a:r>
              <a:rPr lang="en" sz="700">
                <a:solidFill>
                  <a:srgbClr val="C3E88D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influxdb_data:/var/lib/influxdb</a:t>
            </a:r>
            <a:endParaRPr sz="700">
              <a:solidFill>
                <a:srgbClr val="C3E88D"/>
              </a:solidFill>
              <a:highlight>
                <a:srgbClr val="212121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    </a:t>
            </a:r>
            <a:r>
              <a:rPr lang="en" sz="700">
                <a:solidFill>
                  <a:srgbClr val="F07178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environment</a:t>
            </a:r>
            <a:r>
              <a:rPr lang="en" sz="700">
                <a:solidFill>
                  <a:srgbClr val="89DD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:</a:t>
            </a:r>
            <a:endParaRPr sz="700">
              <a:solidFill>
                <a:srgbClr val="89DDFF"/>
              </a:solidFill>
              <a:highlight>
                <a:srgbClr val="212121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      </a:t>
            </a:r>
            <a:r>
              <a:rPr lang="en" sz="700">
                <a:solidFill>
                  <a:srgbClr val="F07178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INFLUXDB_HTTP_AUTH_ENABLED</a:t>
            </a:r>
            <a:r>
              <a:rPr lang="en" sz="700">
                <a:solidFill>
                  <a:srgbClr val="89DD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:</a:t>
            </a:r>
            <a:r>
              <a:rPr lang="en" sz="7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 </a:t>
            </a:r>
            <a:r>
              <a:rPr lang="en" sz="700">
                <a:solidFill>
                  <a:srgbClr val="89DD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"</a:t>
            </a:r>
            <a:r>
              <a:rPr lang="en" sz="700">
                <a:solidFill>
                  <a:srgbClr val="C3E88D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true</a:t>
            </a:r>
            <a:r>
              <a:rPr lang="en" sz="700">
                <a:solidFill>
                  <a:srgbClr val="89DD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"</a:t>
            </a:r>
            <a:endParaRPr sz="700">
              <a:solidFill>
                <a:srgbClr val="89DDFF"/>
              </a:solidFill>
              <a:highlight>
                <a:srgbClr val="212121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      </a:t>
            </a:r>
            <a:r>
              <a:rPr lang="en" sz="700">
                <a:solidFill>
                  <a:srgbClr val="F07178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INFLUXDB_ADMIN_USER</a:t>
            </a:r>
            <a:r>
              <a:rPr lang="en" sz="700">
                <a:solidFill>
                  <a:srgbClr val="89DD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:</a:t>
            </a:r>
            <a:r>
              <a:rPr lang="en" sz="7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 </a:t>
            </a:r>
            <a:r>
              <a:rPr lang="en" sz="700">
                <a:solidFill>
                  <a:srgbClr val="C3E88D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root</a:t>
            </a:r>
            <a:endParaRPr sz="700">
              <a:solidFill>
                <a:srgbClr val="C3E88D"/>
              </a:solidFill>
              <a:highlight>
                <a:srgbClr val="212121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      </a:t>
            </a:r>
            <a:r>
              <a:rPr lang="en" sz="700">
                <a:solidFill>
                  <a:srgbClr val="F07178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INFLUXDB_DB</a:t>
            </a:r>
            <a:r>
              <a:rPr lang="en" sz="700">
                <a:solidFill>
                  <a:srgbClr val="89DD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:</a:t>
            </a:r>
            <a:r>
              <a:rPr lang="en" sz="7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 </a:t>
            </a:r>
            <a:r>
              <a:rPr lang="en" sz="700">
                <a:solidFill>
                  <a:srgbClr val="C3E88D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project</a:t>
            </a:r>
            <a:endParaRPr sz="700">
              <a:solidFill>
                <a:srgbClr val="C3E88D"/>
              </a:solidFill>
              <a:highlight>
                <a:srgbClr val="212121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      </a:t>
            </a:r>
            <a:r>
              <a:rPr lang="en" sz="700">
                <a:solidFill>
                  <a:srgbClr val="F07178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INFLUXDB_USER</a:t>
            </a:r>
            <a:r>
              <a:rPr lang="en" sz="700">
                <a:solidFill>
                  <a:srgbClr val="89DD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:</a:t>
            </a:r>
            <a:r>
              <a:rPr lang="en" sz="7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 </a:t>
            </a:r>
            <a:r>
              <a:rPr lang="en" sz="700">
                <a:solidFill>
                  <a:srgbClr val="C3E88D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project_admin</a:t>
            </a:r>
            <a:endParaRPr sz="700">
              <a:solidFill>
                <a:srgbClr val="C3E88D"/>
              </a:solidFill>
              <a:highlight>
                <a:srgbClr val="212121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      </a:t>
            </a:r>
            <a:r>
              <a:rPr lang="en" sz="700">
                <a:solidFill>
                  <a:srgbClr val="F07178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INFLUXDB_USER_PASSWORD</a:t>
            </a:r>
            <a:r>
              <a:rPr lang="en" sz="700">
                <a:solidFill>
                  <a:srgbClr val="89DD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:</a:t>
            </a:r>
            <a:r>
              <a:rPr lang="en" sz="7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 </a:t>
            </a:r>
            <a:r>
              <a:rPr lang="en" sz="700">
                <a:solidFill>
                  <a:srgbClr val="C3E88D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${DB_PASSWORD}</a:t>
            </a:r>
            <a:endParaRPr sz="700">
              <a:solidFill>
                <a:srgbClr val="C3E88D"/>
              </a:solidFill>
              <a:highlight>
                <a:srgbClr val="212121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rgbClr val="89DDFF"/>
              </a:solidFill>
              <a:highlight>
                <a:srgbClr val="212121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rgbClr val="89DDFF"/>
              </a:solidFill>
              <a:highlight>
                <a:srgbClr val="212121"/>
              </a:highlight>
              <a:latin typeface="Ubuntu Mono"/>
              <a:ea typeface="Ubuntu Mono"/>
              <a:cs typeface="Ubuntu Mono"/>
              <a:sym typeface="Ubuntu Mono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75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 - MariaDB</a:t>
            </a:r>
            <a:endParaRPr/>
          </a:p>
        </p:txBody>
      </p:sp>
      <p:pic>
        <p:nvPicPr>
          <p:cNvPr id="500" name="Google Shape;500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4350" y="771450"/>
            <a:ext cx="6494394" cy="421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7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 - InfluxDB</a:t>
            </a:r>
            <a:endParaRPr/>
          </a:p>
        </p:txBody>
      </p:sp>
      <p:pic>
        <p:nvPicPr>
          <p:cNvPr id="506" name="Google Shape;506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4350" y="762250"/>
            <a:ext cx="6494394" cy="421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1" name="Google Shape;511;p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2500" y="170825"/>
            <a:ext cx="3685454" cy="4838701"/>
          </a:xfrm>
          <a:prstGeom prst="rect">
            <a:avLst/>
          </a:prstGeom>
          <a:noFill/>
          <a:ln>
            <a:noFill/>
          </a:ln>
        </p:spPr>
      </p:pic>
      <p:sp>
        <p:nvSpPr>
          <p:cNvPr id="512" name="Google Shape;512;p77"/>
          <p:cNvSpPr txBox="1"/>
          <p:nvPr>
            <p:ph idx="4294967295" type="ctrTitle"/>
          </p:nvPr>
        </p:nvSpPr>
        <p:spPr>
          <a:xfrm>
            <a:off x="4689250" y="2104950"/>
            <a:ext cx="4358100" cy="93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Cloud - Storage</a:t>
            </a:r>
            <a:endParaRPr sz="3600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7" name="Google Shape;517;p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2500" y="170825"/>
            <a:ext cx="3685454" cy="4838701"/>
          </a:xfrm>
          <a:prstGeom prst="rect">
            <a:avLst/>
          </a:prstGeom>
          <a:noFill/>
          <a:ln>
            <a:noFill/>
          </a:ln>
        </p:spPr>
      </p:pic>
      <p:sp>
        <p:nvSpPr>
          <p:cNvPr id="518" name="Google Shape;518;p78"/>
          <p:cNvSpPr txBox="1"/>
          <p:nvPr>
            <p:ph idx="4294967295" type="ctrTitle"/>
          </p:nvPr>
        </p:nvSpPr>
        <p:spPr>
          <a:xfrm>
            <a:off x="4689250" y="2104950"/>
            <a:ext cx="4358100" cy="93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Cloud - Sensor Persistence</a:t>
            </a:r>
            <a:endParaRPr sz="3600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3" name="Google Shape;523;p79"/>
          <p:cNvPicPr preferRelativeResize="0"/>
          <p:nvPr/>
        </p:nvPicPr>
        <p:blipFill rotWithShape="1">
          <a:blip r:embed="rId3">
            <a:alphaModFix/>
          </a:blip>
          <a:srcRect b="20704" l="18036" r="12883" t="23457"/>
          <a:stretch/>
        </p:blipFill>
        <p:spPr>
          <a:xfrm>
            <a:off x="350150" y="500150"/>
            <a:ext cx="3903749" cy="4143200"/>
          </a:xfrm>
          <a:prstGeom prst="rect">
            <a:avLst/>
          </a:prstGeom>
          <a:noFill/>
          <a:ln>
            <a:noFill/>
          </a:ln>
        </p:spPr>
      </p:pic>
      <p:sp>
        <p:nvSpPr>
          <p:cNvPr id="524" name="Google Shape;524;p79"/>
          <p:cNvSpPr txBox="1"/>
          <p:nvPr>
            <p:ph idx="2" type="body"/>
          </p:nvPr>
        </p:nvSpPr>
        <p:spPr>
          <a:xfrm>
            <a:off x="4939500" y="1518725"/>
            <a:ext cx="3837000" cy="290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Need a way to route data from Mosquitto to InfluxDB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Persist MQTT messages</a:t>
            </a:r>
            <a:endParaRPr/>
          </a:p>
        </p:txBody>
      </p:sp>
      <p:sp>
        <p:nvSpPr>
          <p:cNvPr id="525" name="Google Shape;525;p79"/>
          <p:cNvSpPr txBox="1"/>
          <p:nvPr/>
        </p:nvSpPr>
        <p:spPr>
          <a:xfrm>
            <a:off x="4940900" y="170825"/>
            <a:ext cx="3835500" cy="13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Cloud - Sensor Persistence</a:t>
            </a:r>
            <a:endParaRPr sz="3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80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Requirements for the sensor persistence program</a:t>
            </a:r>
            <a:endParaRPr/>
          </a:p>
        </p:txBody>
      </p:sp>
      <p:sp>
        <p:nvSpPr>
          <p:cNvPr id="531" name="Google Shape;531;p80"/>
          <p:cNvSpPr txBox="1"/>
          <p:nvPr>
            <p:ph idx="4294967295" type="body"/>
          </p:nvPr>
        </p:nvSpPr>
        <p:spPr>
          <a:xfrm>
            <a:off x="471900" y="934450"/>
            <a:ext cx="8222100" cy="19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Connect to an MQTT server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Connect to an InfluxDB server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Subscribe to all MQTT messages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When message received, convert to an InfluxDB measurement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Insert measurement in InfluxDB</a:t>
            </a:r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81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MQTT.js</a:t>
            </a:r>
            <a:endParaRPr/>
          </a:p>
        </p:txBody>
      </p:sp>
      <p:sp>
        <p:nvSpPr>
          <p:cNvPr id="537" name="Google Shape;537;p81"/>
          <p:cNvSpPr txBox="1"/>
          <p:nvPr>
            <p:ph idx="4294967295" type="body"/>
          </p:nvPr>
        </p:nvSpPr>
        <p:spPr>
          <a:xfrm>
            <a:off x="471900" y="934450"/>
            <a:ext cx="8222100" cy="8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An MQTT client library hosted on NPM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Event-driven API</a:t>
            </a:r>
            <a:endParaRPr/>
          </a:p>
        </p:txBody>
      </p:sp>
      <p:sp>
        <p:nvSpPr>
          <p:cNvPr id="538" name="Google Shape;538;p81"/>
          <p:cNvSpPr/>
          <p:nvPr/>
        </p:nvSpPr>
        <p:spPr>
          <a:xfrm>
            <a:off x="4572000" y="1656800"/>
            <a:ext cx="4352700" cy="3117600"/>
          </a:xfrm>
          <a:prstGeom prst="roundRect">
            <a:avLst>
              <a:gd fmla="val 4858" name="adj"/>
            </a:avLst>
          </a:prstGeom>
          <a:solidFill>
            <a:srgbClr val="21212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700">
                <a:solidFill>
                  <a:srgbClr val="8C9094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// When connected, subscribe to all MQTT topics wildcard (#) to receive</a:t>
            </a:r>
            <a:endParaRPr i="1" sz="700">
              <a:solidFill>
                <a:srgbClr val="8C9094"/>
              </a:solidFill>
              <a:highlight>
                <a:srgbClr val="212121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700">
                <a:solidFill>
                  <a:srgbClr val="8C9094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// all messages</a:t>
            </a:r>
            <a:endParaRPr i="1" sz="700">
              <a:solidFill>
                <a:srgbClr val="8C9094"/>
              </a:solidFill>
              <a:highlight>
                <a:srgbClr val="212121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mqttClient</a:t>
            </a:r>
            <a:r>
              <a:rPr lang="en" sz="700">
                <a:solidFill>
                  <a:srgbClr val="C792EA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.</a:t>
            </a:r>
            <a:r>
              <a:rPr lang="en" sz="700">
                <a:solidFill>
                  <a:srgbClr val="82AA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on</a:t>
            </a:r>
            <a:r>
              <a:rPr lang="en" sz="7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(</a:t>
            </a:r>
            <a:r>
              <a:rPr lang="en" sz="700">
                <a:solidFill>
                  <a:srgbClr val="89DD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'</a:t>
            </a:r>
            <a:r>
              <a:rPr lang="en" sz="700">
                <a:solidFill>
                  <a:srgbClr val="C3E88D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connect</a:t>
            </a:r>
            <a:r>
              <a:rPr lang="en" sz="700">
                <a:solidFill>
                  <a:srgbClr val="89DD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'</a:t>
            </a:r>
            <a:r>
              <a:rPr lang="en" sz="7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, </a:t>
            </a:r>
            <a:r>
              <a:rPr lang="en" sz="700">
                <a:solidFill>
                  <a:srgbClr val="89DD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()</a:t>
            </a:r>
            <a:r>
              <a:rPr lang="en" sz="7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 </a:t>
            </a:r>
            <a:r>
              <a:rPr lang="en" sz="700">
                <a:solidFill>
                  <a:srgbClr val="C792EA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=&gt;</a:t>
            </a:r>
            <a:r>
              <a:rPr lang="en" sz="7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 {</a:t>
            </a:r>
            <a:endParaRPr sz="700">
              <a:solidFill>
                <a:srgbClr val="EEFFFF"/>
              </a:solidFill>
              <a:highlight>
                <a:srgbClr val="212121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  mqttClient</a:t>
            </a:r>
            <a:r>
              <a:rPr lang="en" sz="700">
                <a:solidFill>
                  <a:srgbClr val="C792EA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.</a:t>
            </a:r>
            <a:r>
              <a:rPr lang="en" sz="700">
                <a:solidFill>
                  <a:srgbClr val="82AA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subscribe</a:t>
            </a:r>
            <a:r>
              <a:rPr lang="en" sz="7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(</a:t>
            </a:r>
            <a:r>
              <a:rPr lang="en" sz="700">
                <a:solidFill>
                  <a:srgbClr val="89DD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'</a:t>
            </a:r>
            <a:r>
              <a:rPr lang="en" sz="700">
                <a:solidFill>
                  <a:srgbClr val="C3E88D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#</a:t>
            </a:r>
            <a:r>
              <a:rPr lang="en" sz="700">
                <a:solidFill>
                  <a:srgbClr val="89DD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'</a:t>
            </a:r>
            <a:r>
              <a:rPr lang="en" sz="7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)</a:t>
            </a:r>
            <a:r>
              <a:rPr lang="en" sz="700">
                <a:solidFill>
                  <a:srgbClr val="89DD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;</a:t>
            </a:r>
            <a:endParaRPr sz="700">
              <a:solidFill>
                <a:srgbClr val="89DDFF"/>
              </a:solidFill>
              <a:highlight>
                <a:srgbClr val="212121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})</a:t>
            </a:r>
            <a:r>
              <a:rPr lang="en" sz="700">
                <a:solidFill>
                  <a:srgbClr val="89DD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;</a:t>
            </a:r>
            <a:endParaRPr sz="700">
              <a:solidFill>
                <a:srgbClr val="89DDFF"/>
              </a:solidFill>
              <a:highlight>
                <a:srgbClr val="212121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rgbClr val="EEFFFF"/>
              </a:solidFill>
              <a:highlight>
                <a:srgbClr val="212121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700">
                <a:solidFill>
                  <a:srgbClr val="8C9094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// When an MQTT message is received</a:t>
            </a:r>
            <a:endParaRPr i="1" sz="700">
              <a:solidFill>
                <a:srgbClr val="8C9094"/>
              </a:solidFill>
              <a:highlight>
                <a:srgbClr val="212121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mqttClient</a:t>
            </a:r>
            <a:r>
              <a:rPr lang="en" sz="700">
                <a:solidFill>
                  <a:srgbClr val="C792EA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.</a:t>
            </a:r>
            <a:r>
              <a:rPr lang="en" sz="700">
                <a:solidFill>
                  <a:srgbClr val="82AA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on</a:t>
            </a:r>
            <a:r>
              <a:rPr lang="en" sz="7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(</a:t>
            </a:r>
            <a:r>
              <a:rPr lang="en" sz="700">
                <a:solidFill>
                  <a:srgbClr val="89DD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'</a:t>
            </a:r>
            <a:r>
              <a:rPr lang="en" sz="700">
                <a:solidFill>
                  <a:srgbClr val="C3E88D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message</a:t>
            </a:r>
            <a:r>
              <a:rPr lang="en" sz="700">
                <a:solidFill>
                  <a:srgbClr val="89DD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'</a:t>
            </a:r>
            <a:r>
              <a:rPr lang="en" sz="7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, </a:t>
            </a:r>
            <a:r>
              <a:rPr lang="en" sz="700">
                <a:solidFill>
                  <a:srgbClr val="89DD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(</a:t>
            </a:r>
            <a:r>
              <a:rPr lang="en" sz="700">
                <a:solidFill>
                  <a:srgbClr val="FF5370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topic</a:t>
            </a:r>
            <a:r>
              <a:rPr lang="en" sz="700">
                <a:solidFill>
                  <a:srgbClr val="89DD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,</a:t>
            </a:r>
            <a:r>
              <a:rPr lang="en" sz="7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 </a:t>
            </a:r>
            <a:r>
              <a:rPr lang="en" sz="700">
                <a:solidFill>
                  <a:srgbClr val="FF5370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message</a:t>
            </a:r>
            <a:r>
              <a:rPr lang="en" sz="700">
                <a:solidFill>
                  <a:srgbClr val="89DD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)</a:t>
            </a:r>
            <a:r>
              <a:rPr lang="en" sz="7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 </a:t>
            </a:r>
            <a:r>
              <a:rPr lang="en" sz="700">
                <a:solidFill>
                  <a:srgbClr val="C792EA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=&gt;</a:t>
            </a:r>
            <a:r>
              <a:rPr lang="en" sz="7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 {</a:t>
            </a:r>
            <a:endParaRPr sz="700">
              <a:solidFill>
                <a:srgbClr val="EEFFFF"/>
              </a:solidFill>
              <a:highlight>
                <a:srgbClr val="212121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  </a:t>
            </a:r>
            <a:r>
              <a:rPr i="1" lang="en" sz="700">
                <a:solidFill>
                  <a:srgbClr val="8C9094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// Do something!</a:t>
            </a:r>
            <a:endParaRPr i="1" sz="700">
              <a:solidFill>
                <a:srgbClr val="8C9094"/>
              </a:solidFill>
              <a:highlight>
                <a:srgbClr val="212121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})</a:t>
            </a:r>
            <a:r>
              <a:rPr lang="en" sz="700">
                <a:solidFill>
                  <a:srgbClr val="89DD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;</a:t>
            </a:r>
            <a:endParaRPr sz="700">
              <a:solidFill>
                <a:srgbClr val="89DDFF"/>
              </a:solidFill>
              <a:highlight>
                <a:srgbClr val="212121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700">
              <a:solidFill>
                <a:srgbClr val="8C9094"/>
              </a:solidFill>
              <a:highlight>
                <a:srgbClr val="212121"/>
              </a:highlight>
              <a:latin typeface="Ubuntu Mono"/>
              <a:ea typeface="Ubuntu Mono"/>
              <a:cs typeface="Ubuntu Mono"/>
              <a:sym typeface="Ubuntu Mono"/>
            </a:endParaRPr>
          </a:p>
        </p:txBody>
      </p:sp>
      <p:pic>
        <p:nvPicPr>
          <p:cNvPr id="539" name="Google Shape;539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8575" y="1755538"/>
            <a:ext cx="4120775" cy="275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"/>
          <p:cNvSpPr txBox="1"/>
          <p:nvPr>
            <p:ph idx="2" type="body"/>
          </p:nvPr>
        </p:nvSpPr>
        <p:spPr>
          <a:xfrm>
            <a:off x="4939500" y="920950"/>
            <a:ext cx="3837000" cy="349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All three IoT components on one hardware component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One cloud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One gateway (or more)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Many sensors</a:t>
            </a:r>
            <a:endParaRPr/>
          </a:p>
        </p:txBody>
      </p:sp>
      <p:pic>
        <p:nvPicPr>
          <p:cNvPr id="107" name="Google Shape;107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2500" y="170825"/>
            <a:ext cx="3685454" cy="4838701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9"/>
          <p:cNvSpPr txBox="1"/>
          <p:nvPr/>
        </p:nvSpPr>
        <p:spPr>
          <a:xfrm>
            <a:off x="4940900" y="170825"/>
            <a:ext cx="38355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Big picture</a:t>
            </a:r>
            <a:endParaRPr sz="3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ransition spd="med">
    <p:fade/>
  </p:transition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82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node-influx</a:t>
            </a:r>
            <a:endParaRPr/>
          </a:p>
        </p:txBody>
      </p:sp>
      <p:sp>
        <p:nvSpPr>
          <p:cNvPr id="545" name="Google Shape;545;p82"/>
          <p:cNvSpPr txBox="1"/>
          <p:nvPr>
            <p:ph idx="4294967295" type="body"/>
          </p:nvPr>
        </p:nvSpPr>
        <p:spPr>
          <a:xfrm>
            <a:off x="471900" y="934450"/>
            <a:ext cx="8222100" cy="8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An InfluxDB client library on NPM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Object-oriented API</a:t>
            </a:r>
            <a:endParaRPr/>
          </a:p>
        </p:txBody>
      </p:sp>
      <p:sp>
        <p:nvSpPr>
          <p:cNvPr id="546" name="Google Shape;546;p82"/>
          <p:cNvSpPr/>
          <p:nvPr/>
        </p:nvSpPr>
        <p:spPr>
          <a:xfrm>
            <a:off x="4572000" y="1656800"/>
            <a:ext cx="4352700" cy="3117600"/>
          </a:xfrm>
          <a:prstGeom prst="roundRect">
            <a:avLst>
              <a:gd fmla="val 4858" name="adj"/>
            </a:avLst>
          </a:prstGeom>
          <a:solidFill>
            <a:srgbClr val="21212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influxClient </a:t>
            </a:r>
            <a:r>
              <a:rPr lang="en" sz="700">
                <a:solidFill>
                  <a:srgbClr val="C792EA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=</a:t>
            </a:r>
            <a:r>
              <a:rPr lang="en" sz="7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 </a:t>
            </a:r>
            <a:r>
              <a:rPr lang="en" sz="700">
                <a:solidFill>
                  <a:srgbClr val="C792EA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new</a:t>
            </a:r>
            <a:r>
              <a:rPr lang="en" sz="7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 influx.</a:t>
            </a:r>
            <a:r>
              <a:rPr lang="en" sz="700">
                <a:solidFill>
                  <a:srgbClr val="82AA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InfluxDB</a:t>
            </a:r>
            <a:r>
              <a:rPr lang="en" sz="7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({</a:t>
            </a:r>
            <a:endParaRPr sz="700">
              <a:solidFill>
                <a:srgbClr val="EEFFFF"/>
              </a:solidFill>
              <a:highlight>
                <a:srgbClr val="212121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  </a:t>
            </a:r>
            <a:r>
              <a:rPr lang="en" sz="700">
                <a:solidFill>
                  <a:srgbClr val="C3E88D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host</a:t>
            </a:r>
            <a:r>
              <a:rPr lang="en" sz="700">
                <a:solidFill>
                  <a:srgbClr val="89DD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:</a:t>
            </a:r>
            <a:r>
              <a:rPr lang="en" sz="7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 env</a:t>
            </a:r>
            <a:r>
              <a:rPr lang="en" sz="700">
                <a:solidFill>
                  <a:srgbClr val="C792EA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.</a:t>
            </a:r>
            <a:r>
              <a:rPr lang="en" sz="700">
                <a:solidFill>
                  <a:srgbClr val="F07178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INFLUX_HOST</a:t>
            </a:r>
            <a:r>
              <a:rPr lang="en" sz="7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,</a:t>
            </a:r>
            <a:endParaRPr sz="700">
              <a:solidFill>
                <a:srgbClr val="EEFFFF"/>
              </a:solidFill>
              <a:highlight>
                <a:srgbClr val="212121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  </a:t>
            </a:r>
            <a:r>
              <a:rPr lang="en" sz="700">
                <a:solidFill>
                  <a:srgbClr val="C3E88D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port</a:t>
            </a:r>
            <a:r>
              <a:rPr lang="en" sz="700">
                <a:solidFill>
                  <a:srgbClr val="89DD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:</a:t>
            </a:r>
            <a:r>
              <a:rPr lang="en" sz="7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 env</a:t>
            </a:r>
            <a:r>
              <a:rPr lang="en" sz="700">
                <a:solidFill>
                  <a:srgbClr val="C792EA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.</a:t>
            </a:r>
            <a:r>
              <a:rPr lang="en" sz="700">
                <a:solidFill>
                  <a:srgbClr val="F07178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INFLUX_PORT</a:t>
            </a:r>
            <a:r>
              <a:rPr lang="en" sz="7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,</a:t>
            </a:r>
            <a:endParaRPr sz="700">
              <a:solidFill>
                <a:srgbClr val="EEFFFF"/>
              </a:solidFill>
              <a:highlight>
                <a:srgbClr val="212121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  </a:t>
            </a:r>
            <a:r>
              <a:rPr lang="en" sz="700">
                <a:solidFill>
                  <a:srgbClr val="C3E88D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database</a:t>
            </a:r>
            <a:r>
              <a:rPr lang="en" sz="700">
                <a:solidFill>
                  <a:srgbClr val="89DD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:</a:t>
            </a:r>
            <a:r>
              <a:rPr lang="en" sz="7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 env</a:t>
            </a:r>
            <a:r>
              <a:rPr lang="en" sz="700">
                <a:solidFill>
                  <a:srgbClr val="C792EA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.</a:t>
            </a:r>
            <a:r>
              <a:rPr lang="en" sz="700">
                <a:solidFill>
                  <a:srgbClr val="F07178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INFLUX_DB</a:t>
            </a:r>
            <a:r>
              <a:rPr lang="en" sz="7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,</a:t>
            </a:r>
            <a:endParaRPr sz="700">
              <a:solidFill>
                <a:srgbClr val="EEFFFF"/>
              </a:solidFill>
              <a:highlight>
                <a:srgbClr val="212121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  </a:t>
            </a:r>
            <a:r>
              <a:rPr lang="en" sz="700">
                <a:solidFill>
                  <a:srgbClr val="C3E88D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username</a:t>
            </a:r>
            <a:r>
              <a:rPr lang="en" sz="700">
                <a:solidFill>
                  <a:srgbClr val="89DD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:</a:t>
            </a:r>
            <a:r>
              <a:rPr lang="en" sz="7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 env</a:t>
            </a:r>
            <a:r>
              <a:rPr lang="en" sz="700">
                <a:solidFill>
                  <a:srgbClr val="C792EA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.</a:t>
            </a:r>
            <a:r>
              <a:rPr lang="en" sz="700">
                <a:solidFill>
                  <a:srgbClr val="F07178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INFLUX_USERNAME</a:t>
            </a:r>
            <a:r>
              <a:rPr lang="en" sz="7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,</a:t>
            </a:r>
            <a:endParaRPr sz="700">
              <a:solidFill>
                <a:srgbClr val="EEFFFF"/>
              </a:solidFill>
              <a:highlight>
                <a:srgbClr val="212121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  </a:t>
            </a:r>
            <a:r>
              <a:rPr lang="en" sz="700">
                <a:solidFill>
                  <a:srgbClr val="C3E88D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password</a:t>
            </a:r>
            <a:r>
              <a:rPr lang="en" sz="700">
                <a:solidFill>
                  <a:srgbClr val="89DD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:</a:t>
            </a:r>
            <a:r>
              <a:rPr lang="en" sz="7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 env</a:t>
            </a:r>
            <a:r>
              <a:rPr lang="en" sz="700">
                <a:solidFill>
                  <a:srgbClr val="C792EA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.</a:t>
            </a:r>
            <a:r>
              <a:rPr lang="en" sz="700">
                <a:solidFill>
                  <a:srgbClr val="F07178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INFLUX_PASSWORD</a:t>
            </a:r>
            <a:r>
              <a:rPr lang="en" sz="7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,</a:t>
            </a:r>
            <a:endParaRPr sz="700">
              <a:solidFill>
                <a:srgbClr val="EEFFFF"/>
              </a:solidFill>
              <a:highlight>
                <a:srgbClr val="212121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})</a:t>
            </a:r>
            <a:r>
              <a:rPr lang="en" sz="700">
                <a:solidFill>
                  <a:srgbClr val="89DD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;</a:t>
            </a:r>
            <a:endParaRPr sz="700">
              <a:solidFill>
                <a:srgbClr val="89DDFF"/>
              </a:solidFill>
              <a:highlight>
                <a:srgbClr val="212121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rgbClr val="EEFFFF"/>
              </a:solidFill>
              <a:highlight>
                <a:srgbClr val="212121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700">
                <a:solidFill>
                  <a:srgbClr val="8C9094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// Parse the MQTT topic to the measurement to store in InfluxDB</a:t>
            </a:r>
            <a:endParaRPr i="1" sz="700">
              <a:solidFill>
                <a:srgbClr val="8C9094"/>
              </a:solidFill>
              <a:highlight>
                <a:srgbClr val="212121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C792EA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const</a:t>
            </a:r>
            <a:r>
              <a:rPr lang="en" sz="7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 parsedTopic </a:t>
            </a:r>
            <a:r>
              <a:rPr lang="en" sz="700">
                <a:solidFill>
                  <a:srgbClr val="C792EA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=</a:t>
            </a:r>
            <a:r>
              <a:rPr lang="en" sz="7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 </a:t>
            </a:r>
            <a:r>
              <a:rPr lang="en" sz="700">
                <a:solidFill>
                  <a:srgbClr val="82AA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parseMQTTTopic</a:t>
            </a:r>
            <a:r>
              <a:rPr lang="en" sz="7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(topic)</a:t>
            </a:r>
            <a:r>
              <a:rPr lang="en" sz="700">
                <a:solidFill>
                  <a:srgbClr val="89DD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;</a:t>
            </a:r>
            <a:endParaRPr sz="700">
              <a:solidFill>
                <a:srgbClr val="89DDFF"/>
              </a:solidFill>
              <a:highlight>
                <a:srgbClr val="212121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rgbClr val="EEFFFF"/>
              </a:solidFill>
              <a:highlight>
                <a:srgbClr val="212121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700">
                <a:solidFill>
                  <a:srgbClr val="8C9094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// InfluxDB measurement body/content</a:t>
            </a:r>
            <a:endParaRPr i="1" sz="700">
              <a:solidFill>
                <a:srgbClr val="8C9094"/>
              </a:solidFill>
              <a:highlight>
                <a:srgbClr val="212121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C792EA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const</a:t>
            </a:r>
            <a:r>
              <a:rPr lang="en" sz="7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 influxPayload </a:t>
            </a:r>
            <a:r>
              <a:rPr lang="en" sz="700">
                <a:solidFill>
                  <a:srgbClr val="C792EA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=</a:t>
            </a:r>
            <a:r>
              <a:rPr lang="en" sz="7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 [</a:t>
            </a:r>
            <a:endParaRPr sz="700">
              <a:solidFill>
                <a:srgbClr val="EEFFFF"/>
              </a:solidFill>
              <a:highlight>
                <a:srgbClr val="212121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  {</a:t>
            </a:r>
            <a:endParaRPr sz="700">
              <a:solidFill>
                <a:srgbClr val="EEFFFF"/>
              </a:solidFill>
              <a:highlight>
                <a:srgbClr val="212121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    </a:t>
            </a:r>
            <a:r>
              <a:rPr lang="en" sz="700">
                <a:solidFill>
                  <a:srgbClr val="C3E88D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tags</a:t>
            </a:r>
            <a:r>
              <a:rPr lang="en" sz="700">
                <a:solidFill>
                  <a:srgbClr val="89DD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:</a:t>
            </a:r>
            <a:r>
              <a:rPr lang="en" sz="7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 { </a:t>
            </a:r>
            <a:r>
              <a:rPr lang="en" sz="700">
                <a:solidFill>
                  <a:srgbClr val="C3E88D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id</a:t>
            </a:r>
            <a:r>
              <a:rPr lang="en" sz="700">
                <a:solidFill>
                  <a:srgbClr val="89DD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:</a:t>
            </a:r>
            <a:r>
              <a:rPr lang="en" sz="7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 parsedTopic</a:t>
            </a:r>
            <a:r>
              <a:rPr lang="en" sz="700">
                <a:solidFill>
                  <a:srgbClr val="C792EA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.</a:t>
            </a:r>
            <a:r>
              <a:rPr lang="en" sz="7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tags[</a:t>
            </a:r>
            <a:r>
              <a:rPr lang="en" sz="700">
                <a:solidFill>
                  <a:srgbClr val="F78C6C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0</a:t>
            </a:r>
            <a:r>
              <a:rPr lang="en" sz="7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] },</a:t>
            </a:r>
            <a:endParaRPr sz="700">
              <a:solidFill>
                <a:srgbClr val="EEFFFF"/>
              </a:solidFill>
              <a:highlight>
                <a:srgbClr val="212121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    </a:t>
            </a:r>
            <a:r>
              <a:rPr lang="en" sz="700">
                <a:solidFill>
                  <a:srgbClr val="C3E88D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fields</a:t>
            </a:r>
            <a:r>
              <a:rPr lang="en" sz="700">
                <a:solidFill>
                  <a:srgbClr val="89DD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:</a:t>
            </a:r>
            <a:r>
              <a:rPr lang="en" sz="7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 </a:t>
            </a:r>
            <a:r>
              <a:rPr lang="en" sz="700">
                <a:solidFill>
                  <a:srgbClr val="FFCB6B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JSON</a:t>
            </a:r>
            <a:r>
              <a:rPr lang="en" sz="700">
                <a:solidFill>
                  <a:srgbClr val="C792EA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.</a:t>
            </a:r>
            <a:r>
              <a:rPr lang="en" sz="700">
                <a:solidFill>
                  <a:srgbClr val="82AA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parse</a:t>
            </a:r>
            <a:r>
              <a:rPr lang="en" sz="7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(message),</a:t>
            </a:r>
            <a:endParaRPr sz="700">
              <a:solidFill>
                <a:srgbClr val="EEFFFF"/>
              </a:solidFill>
              <a:highlight>
                <a:srgbClr val="212121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  },</a:t>
            </a:r>
            <a:endParaRPr sz="700">
              <a:solidFill>
                <a:srgbClr val="EEFFFF"/>
              </a:solidFill>
              <a:highlight>
                <a:srgbClr val="212121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]</a:t>
            </a:r>
            <a:r>
              <a:rPr lang="en" sz="700">
                <a:solidFill>
                  <a:srgbClr val="89DD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;</a:t>
            </a:r>
            <a:endParaRPr sz="700">
              <a:solidFill>
                <a:srgbClr val="89DDFF"/>
              </a:solidFill>
              <a:highlight>
                <a:srgbClr val="212121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rgbClr val="EEFFFF"/>
              </a:solidFill>
              <a:highlight>
                <a:srgbClr val="212121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700">
                <a:solidFill>
                  <a:srgbClr val="8C9094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// Persist measurement in InfluxDB</a:t>
            </a:r>
            <a:endParaRPr i="1" sz="700">
              <a:solidFill>
                <a:srgbClr val="8C9094"/>
              </a:solidFill>
              <a:highlight>
                <a:srgbClr val="212121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influxClient</a:t>
            </a:r>
            <a:r>
              <a:rPr lang="en" sz="700">
                <a:solidFill>
                  <a:srgbClr val="C792EA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.</a:t>
            </a:r>
            <a:r>
              <a:rPr lang="en" sz="700">
                <a:solidFill>
                  <a:srgbClr val="82AA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writeMeasurement</a:t>
            </a:r>
            <a:r>
              <a:rPr lang="en" sz="7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(parsedTopic</a:t>
            </a:r>
            <a:r>
              <a:rPr lang="en" sz="700">
                <a:solidFill>
                  <a:srgbClr val="C792EA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.</a:t>
            </a:r>
            <a:r>
              <a:rPr lang="en" sz="7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measurement, influxPayload)</a:t>
            </a:r>
            <a:endParaRPr sz="700">
              <a:solidFill>
                <a:srgbClr val="EEFFFF"/>
              </a:solidFill>
              <a:highlight>
                <a:srgbClr val="212121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700">
              <a:solidFill>
                <a:srgbClr val="8C9094"/>
              </a:solidFill>
              <a:highlight>
                <a:srgbClr val="212121"/>
              </a:highlight>
              <a:latin typeface="Ubuntu Mono"/>
              <a:ea typeface="Ubuntu Mono"/>
              <a:cs typeface="Ubuntu Mono"/>
              <a:sym typeface="Ubuntu Mono"/>
            </a:endParaRPr>
          </a:p>
        </p:txBody>
      </p:sp>
      <p:pic>
        <p:nvPicPr>
          <p:cNvPr id="547" name="Google Shape;547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1808013"/>
            <a:ext cx="4267201" cy="28151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83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Environment variables</a:t>
            </a:r>
            <a:endParaRPr/>
          </a:p>
        </p:txBody>
      </p:sp>
      <p:pic>
        <p:nvPicPr>
          <p:cNvPr id="553" name="Google Shape;553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6250" y="751750"/>
            <a:ext cx="2870589" cy="4219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84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Dockerfile</a:t>
            </a:r>
            <a:endParaRPr/>
          </a:p>
        </p:txBody>
      </p:sp>
      <p:sp>
        <p:nvSpPr>
          <p:cNvPr id="559" name="Google Shape;559;p84"/>
          <p:cNvSpPr/>
          <p:nvPr/>
        </p:nvSpPr>
        <p:spPr>
          <a:xfrm>
            <a:off x="1553402" y="821175"/>
            <a:ext cx="2866200" cy="4110900"/>
          </a:xfrm>
          <a:prstGeom prst="roundRect">
            <a:avLst>
              <a:gd fmla="val 4858" name="adj"/>
            </a:avLst>
          </a:prstGeom>
          <a:solidFill>
            <a:srgbClr val="21212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700">
                <a:solidFill>
                  <a:srgbClr val="8C9094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# Version of Node.js to use</a:t>
            </a:r>
            <a:endParaRPr i="1" sz="700">
              <a:solidFill>
                <a:srgbClr val="8C9094"/>
              </a:solidFill>
              <a:highlight>
                <a:srgbClr val="212121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82AA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FROM</a:t>
            </a:r>
            <a:r>
              <a:rPr lang="en" sz="7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 node:12-alpine</a:t>
            </a:r>
            <a:endParaRPr sz="700">
              <a:solidFill>
                <a:srgbClr val="EEFFFF"/>
              </a:solidFill>
              <a:highlight>
                <a:srgbClr val="212121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rgbClr val="EEFFFF"/>
              </a:solidFill>
              <a:highlight>
                <a:srgbClr val="212121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82AA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LABEL</a:t>
            </a:r>
            <a:r>
              <a:rPr lang="en" sz="7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 maintainer=</a:t>
            </a:r>
            <a:r>
              <a:rPr lang="en" sz="700">
                <a:solidFill>
                  <a:srgbClr val="C3E88D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"Daniel Shevtsov &lt;daniel.shevtsov@gmail.com&gt;"</a:t>
            </a:r>
            <a:endParaRPr sz="700">
              <a:solidFill>
                <a:srgbClr val="C3E88D"/>
              </a:solidFill>
              <a:highlight>
                <a:srgbClr val="212121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rgbClr val="EEFFFF"/>
              </a:solidFill>
              <a:highlight>
                <a:srgbClr val="212121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700">
                <a:solidFill>
                  <a:srgbClr val="8C9094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# Set node environment with default to production</a:t>
            </a:r>
            <a:endParaRPr i="1" sz="700">
              <a:solidFill>
                <a:srgbClr val="8C9094"/>
              </a:solidFill>
              <a:highlight>
                <a:srgbClr val="212121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82AA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ARG</a:t>
            </a:r>
            <a:r>
              <a:rPr lang="en" sz="7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 NODE_ENV=production</a:t>
            </a:r>
            <a:endParaRPr sz="700">
              <a:solidFill>
                <a:srgbClr val="EEFFFF"/>
              </a:solidFill>
              <a:highlight>
                <a:srgbClr val="212121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82AA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ENV</a:t>
            </a:r>
            <a:r>
              <a:rPr lang="en" sz="7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 NODE_ENV $NODE_ENV</a:t>
            </a:r>
            <a:endParaRPr sz="700">
              <a:solidFill>
                <a:srgbClr val="EEFFFF"/>
              </a:solidFill>
              <a:highlight>
                <a:srgbClr val="212121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rgbClr val="EEFFFF"/>
              </a:solidFill>
              <a:highlight>
                <a:srgbClr val="212121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700">
                <a:solidFill>
                  <a:srgbClr val="8C9094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# Create app directory</a:t>
            </a:r>
            <a:endParaRPr i="1" sz="700">
              <a:solidFill>
                <a:srgbClr val="8C9094"/>
              </a:solidFill>
              <a:highlight>
                <a:srgbClr val="212121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82AA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WORKDIR</a:t>
            </a:r>
            <a:r>
              <a:rPr lang="en" sz="7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 /usr/src/app</a:t>
            </a:r>
            <a:endParaRPr sz="700">
              <a:solidFill>
                <a:srgbClr val="EEFFFF"/>
              </a:solidFill>
              <a:highlight>
                <a:srgbClr val="212121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rgbClr val="EEFFFF"/>
              </a:solidFill>
              <a:highlight>
                <a:srgbClr val="212121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700">
                <a:solidFill>
                  <a:srgbClr val="8C9094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# Set the app user as the owner of the app directory</a:t>
            </a:r>
            <a:endParaRPr i="1" sz="700">
              <a:solidFill>
                <a:srgbClr val="8C9094"/>
              </a:solidFill>
              <a:highlight>
                <a:srgbClr val="212121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82AA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RUN</a:t>
            </a:r>
            <a:r>
              <a:rPr lang="en" sz="7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 chown node:node .</a:t>
            </a:r>
            <a:endParaRPr sz="700">
              <a:solidFill>
                <a:srgbClr val="EEFFFF"/>
              </a:solidFill>
              <a:highlight>
                <a:srgbClr val="212121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rgbClr val="F07178"/>
              </a:solidFill>
              <a:highlight>
                <a:srgbClr val="212121"/>
              </a:highlight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560" name="Google Shape;560;p84"/>
          <p:cNvSpPr/>
          <p:nvPr/>
        </p:nvSpPr>
        <p:spPr>
          <a:xfrm>
            <a:off x="4724400" y="821175"/>
            <a:ext cx="2910600" cy="4110900"/>
          </a:xfrm>
          <a:prstGeom prst="roundRect">
            <a:avLst>
              <a:gd fmla="val 4858" name="adj"/>
            </a:avLst>
          </a:prstGeom>
          <a:solidFill>
            <a:srgbClr val="21212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700">
                <a:solidFill>
                  <a:srgbClr val="8C9094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# Set user to run app</a:t>
            </a:r>
            <a:endParaRPr i="1" sz="700">
              <a:solidFill>
                <a:srgbClr val="8C9094"/>
              </a:solidFill>
              <a:highlight>
                <a:srgbClr val="212121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82AA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USER</a:t>
            </a:r>
            <a:r>
              <a:rPr lang="en" sz="7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 node</a:t>
            </a:r>
            <a:endParaRPr sz="700">
              <a:solidFill>
                <a:srgbClr val="EEFFFF"/>
              </a:solidFill>
              <a:highlight>
                <a:srgbClr val="212121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rgbClr val="EEFFFF"/>
              </a:solidFill>
              <a:highlight>
                <a:srgbClr val="212121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700">
                <a:solidFill>
                  <a:srgbClr val="8C9094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# Install app dependencies</a:t>
            </a:r>
            <a:endParaRPr i="1" sz="700">
              <a:solidFill>
                <a:srgbClr val="8C9094"/>
              </a:solidFill>
              <a:highlight>
                <a:srgbClr val="212121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82AA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COPY</a:t>
            </a:r>
            <a:r>
              <a:rPr lang="en" sz="7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 --chown=node:node package*.json ./</a:t>
            </a:r>
            <a:endParaRPr sz="700">
              <a:solidFill>
                <a:srgbClr val="EEFFFF"/>
              </a:solidFill>
              <a:highlight>
                <a:srgbClr val="212121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rgbClr val="EEFFFF"/>
              </a:solidFill>
              <a:highlight>
                <a:srgbClr val="212121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82AA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RUN</a:t>
            </a:r>
            <a:r>
              <a:rPr lang="en" sz="7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 npm ci --only=production</a:t>
            </a:r>
            <a:endParaRPr sz="700">
              <a:solidFill>
                <a:srgbClr val="EEFFFF"/>
              </a:solidFill>
              <a:highlight>
                <a:srgbClr val="212121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rgbClr val="EEFFFF"/>
              </a:solidFill>
              <a:highlight>
                <a:srgbClr val="212121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700">
                <a:solidFill>
                  <a:srgbClr val="8C9094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# Bundle app source</a:t>
            </a:r>
            <a:endParaRPr i="1" sz="700">
              <a:solidFill>
                <a:srgbClr val="8C9094"/>
              </a:solidFill>
              <a:highlight>
                <a:srgbClr val="212121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82AA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COPY</a:t>
            </a:r>
            <a:r>
              <a:rPr lang="en" sz="7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 --chown=node:node . .</a:t>
            </a:r>
            <a:endParaRPr sz="700">
              <a:solidFill>
                <a:srgbClr val="EEFFFF"/>
              </a:solidFill>
              <a:highlight>
                <a:srgbClr val="212121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rgbClr val="EEFFFF"/>
              </a:solidFill>
              <a:highlight>
                <a:srgbClr val="212121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700">
                <a:solidFill>
                  <a:srgbClr val="8C9094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# Run app</a:t>
            </a:r>
            <a:endParaRPr i="1" sz="700">
              <a:solidFill>
                <a:srgbClr val="8C9094"/>
              </a:solidFill>
              <a:highlight>
                <a:srgbClr val="212121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82AA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CMD</a:t>
            </a:r>
            <a:r>
              <a:rPr lang="en" sz="7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 [</a:t>
            </a:r>
            <a:r>
              <a:rPr lang="en" sz="700">
                <a:solidFill>
                  <a:srgbClr val="C3E88D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"node"</a:t>
            </a:r>
            <a:r>
              <a:rPr lang="en" sz="7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, </a:t>
            </a:r>
            <a:r>
              <a:rPr lang="en" sz="700">
                <a:solidFill>
                  <a:srgbClr val="C3E88D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"src/index"</a:t>
            </a:r>
            <a:r>
              <a:rPr lang="en" sz="7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]</a:t>
            </a:r>
            <a:endParaRPr sz="700">
              <a:solidFill>
                <a:srgbClr val="EEFFFF"/>
              </a:solidFill>
              <a:highlight>
                <a:srgbClr val="212121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rgbClr val="EEFFFF"/>
              </a:solidFill>
              <a:highlight>
                <a:srgbClr val="212121"/>
              </a:highlight>
              <a:latin typeface="Ubuntu Mono"/>
              <a:ea typeface="Ubuntu Mono"/>
              <a:cs typeface="Ubuntu Mono"/>
              <a:sym typeface="Ubuntu Mono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85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</a:t>
            </a:r>
            <a:r>
              <a:rPr lang="en"/>
              <a:t>ocker-compose.yml entries</a:t>
            </a:r>
            <a:endParaRPr/>
          </a:p>
        </p:txBody>
      </p:sp>
      <p:sp>
        <p:nvSpPr>
          <p:cNvPr id="566" name="Google Shape;566;p85"/>
          <p:cNvSpPr/>
          <p:nvPr/>
        </p:nvSpPr>
        <p:spPr>
          <a:xfrm>
            <a:off x="3027450" y="830700"/>
            <a:ext cx="3089100" cy="4110900"/>
          </a:xfrm>
          <a:prstGeom prst="roundRect">
            <a:avLst>
              <a:gd fmla="val 4858" name="adj"/>
            </a:avLst>
          </a:prstGeom>
          <a:solidFill>
            <a:srgbClr val="21212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07178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version</a:t>
            </a:r>
            <a:r>
              <a:rPr lang="en" sz="700">
                <a:solidFill>
                  <a:srgbClr val="89DD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:</a:t>
            </a:r>
            <a:r>
              <a:rPr lang="en" sz="7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 </a:t>
            </a:r>
            <a:r>
              <a:rPr lang="en" sz="700">
                <a:solidFill>
                  <a:srgbClr val="89DD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"</a:t>
            </a:r>
            <a:r>
              <a:rPr lang="en" sz="700">
                <a:solidFill>
                  <a:srgbClr val="C3E88D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3.0</a:t>
            </a:r>
            <a:r>
              <a:rPr lang="en" sz="700">
                <a:solidFill>
                  <a:srgbClr val="89DD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"</a:t>
            </a:r>
            <a:endParaRPr sz="700">
              <a:solidFill>
                <a:srgbClr val="89DDFF"/>
              </a:solidFill>
              <a:highlight>
                <a:srgbClr val="212121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rgbClr val="EEFFFF"/>
              </a:solidFill>
              <a:highlight>
                <a:srgbClr val="212121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07178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services</a:t>
            </a:r>
            <a:r>
              <a:rPr lang="en" sz="700">
                <a:solidFill>
                  <a:srgbClr val="89DD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:</a:t>
            </a:r>
            <a:endParaRPr sz="700">
              <a:solidFill>
                <a:srgbClr val="89DDFF"/>
              </a:solidFill>
              <a:highlight>
                <a:srgbClr val="212121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89DD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  </a:t>
            </a:r>
            <a:r>
              <a:rPr i="1" lang="en" sz="700">
                <a:solidFill>
                  <a:srgbClr val="8C9094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# MQTT - InfluxDB Persister</a:t>
            </a:r>
            <a:endParaRPr i="1" sz="700">
              <a:solidFill>
                <a:srgbClr val="8C9094"/>
              </a:solidFill>
              <a:highlight>
                <a:srgbClr val="212121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  </a:t>
            </a:r>
            <a:r>
              <a:rPr lang="en" sz="700">
                <a:solidFill>
                  <a:srgbClr val="F07178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mqtt-influx-persister</a:t>
            </a:r>
            <a:r>
              <a:rPr lang="en" sz="700">
                <a:solidFill>
                  <a:srgbClr val="89DD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:</a:t>
            </a:r>
            <a:endParaRPr sz="700">
              <a:solidFill>
                <a:srgbClr val="89DDFF"/>
              </a:solidFill>
              <a:highlight>
                <a:srgbClr val="212121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    </a:t>
            </a:r>
            <a:r>
              <a:rPr lang="en" sz="700">
                <a:solidFill>
                  <a:srgbClr val="F07178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build</a:t>
            </a:r>
            <a:r>
              <a:rPr lang="en" sz="700">
                <a:solidFill>
                  <a:srgbClr val="89DD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:</a:t>
            </a:r>
            <a:r>
              <a:rPr lang="en" sz="7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 </a:t>
            </a:r>
            <a:r>
              <a:rPr lang="en" sz="700">
                <a:solidFill>
                  <a:srgbClr val="C3E88D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./packages/mqtt-influx-persister</a:t>
            </a:r>
            <a:endParaRPr sz="700">
              <a:solidFill>
                <a:srgbClr val="C3E88D"/>
              </a:solidFill>
              <a:highlight>
                <a:srgbClr val="212121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    </a:t>
            </a:r>
            <a:r>
              <a:rPr lang="en" sz="700">
                <a:solidFill>
                  <a:srgbClr val="F07178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image</a:t>
            </a:r>
            <a:r>
              <a:rPr lang="en" sz="700">
                <a:solidFill>
                  <a:srgbClr val="89DD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:</a:t>
            </a:r>
            <a:r>
              <a:rPr lang="en" sz="7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 </a:t>
            </a:r>
            <a:r>
              <a:rPr lang="en" sz="700">
                <a:solidFill>
                  <a:srgbClr val="C3E88D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shevtsod/ense483-project-mqtt-influx-persister</a:t>
            </a:r>
            <a:endParaRPr sz="700">
              <a:solidFill>
                <a:srgbClr val="C3E88D"/>
              </a:solidFill>
              <a:highlight>
                <a:srgbClr val="212121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    </a:t>
            </a:r>
            <a:r>
              <a:rPr lang="en" sz="700">
                <a:solidFill>
                  <a:srgbClr val="F07178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container_name</a:t>
            </a:r>
            <a:r>
              <a:rPr lang="en" sz="700">
                <a:solidFill>
                  <a:srgbClr val="89DD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:</a:t>
            </a:r>
            <a:r>
              <a:rPr lang="en" sz="7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 </a:t>
            </a:r>
            <a:r>
              <a:rPr lang="en" sz="700">
                <a:solidFill>
                  <a:srgbClr val="C3E88D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mqtt-influx-persister</a:t>
            </a:r>
            <a:endParaRPr sz="700">
              <a:solidFill>
                <a:srgbClr val="C3E88D"/>
              </a:solidFill>
              <a:highlight>
                <a:srgbClr val="212121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    </a:t>
            </a:r>
            <a:r>
              <a:rPr lang="en" sz="700">
                <a:solidFill>
                  <a:srgbClr val="F07178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restart</a:t>
            </a:r>
            <a:r>
              <a:rPr lang="en" sz="700">
                <a:solidFill>
                  <a:srgbClr val="89DD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:</a:t>
            </a:r>
            <a:r>
              <a:rPr lang="en" sz="7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 </a:t>
            </a:r>
            <a:r>
              <a:rPr lang="en" sz="700">
                <a:solidFill>
                  <a:srgbClr val="C3E88D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always</a:t>
            </a:r>
            <a:endParaRPr sz="700">
              <a:solidFill>
                <a:srgbClr val="C3E88D"/>
              </a:solidFill>
              <a:highlight>
                <a:srgbClr val="212121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    </a:t>
            </a:r>
            <a:r>
              <a:rPr lang="en" sz="700">
                <a:solidFill>
                  <a:srgbClr val="F07178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environment</a:t>
            </a:r>
            <a:r>
              <a:rPr lang="en" sz="700">
                <a:solidFill>
                  <a:srgbClr val="89DD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:</a:t>
            </a:r>
            <a:endParaRPr sz="700">
              <a:solidFill>
                <a:srgbClr val="89DDFF"/>
              </a:solidFill>
              <a:highlight>
                <a:srgbClr val="212121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      </a:t>
            </a:r>
            <a:r>
              <a:rPr lang="en" sz="700">
                <a:solidFill>
                  <a:srgbClr val="F07178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MQTT_HOST</a:t>
            </a:r>
            <a:r>
              <a:rPr lang="en" sz="700">
                <a:solidFill>
                  <a:srgbClr val="89DD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:</a:t>
            </a:r>
            <a:r>
              <a:rPr lang="en" sz="7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 </a:t>
            </a:r>
            <a:r>
              <a:rPr lang="en" sz="700">
                <a:solidFill>
                  <a:srgbClr val="C3E88D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mosquitto</a:t>
            </a:r>
            <a:endParaRPr sz="700">
              <a:solidFill>
                <a:srgbClr val="C3E88D"/>
              </a:solidFill>
              <a:highlight>
                <a:srgbClr val="212121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      </a:t>
            </a:r>
            <a:r>
              <a:rPr lang="en" sz="700">
                <a:solidFill>
                  <a:srgbClr val="F07178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INFLUX_HOST</a:t>
            </a:r>
            <a:r>
              <a:rPr lang="en" sz="700">
                <a:solidFill>
                  <a:srgbClr val="89DD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:</a:t>
            </a:r>
            <a:r>
              <a:rPr lang="en" sz="7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 </a:t>
            </a:r>
            <a:r>
              <a:rPr lang="en" sz="700">
                <a:solidFill>
                  <a:srgbClr val="C3E88D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influxdb</a:t>
            </a:r>
            <a:endParaRPr sz="700">
              <a:solidFill>
                <a:srgbClr val="C3E88D"/>
              </a:solidFill>
              <a:highlight>
                <a:srgbClr val="212121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      </a:t>
            </a:r>
            <a:r>
              <a:rPr lang="en" sz="700">
                <a:solidFill>
                  <a:srgbClr val="F07178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INFLUX_DB</a:t>
            </a:r>
            <a:r>
              <a:rPr lang="en" sz="700">
                <a:solidFill>
                  <a:srgbClr val="89DD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:</a:t>
            </a:r>
            <a:r>
              <a:rPr lang="en" sz="7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 </a:t>
            </a:r>
            <a:r>
              <a:rPr lang="en" sz="700">
                <a:solidFill>
                  <a:srgbClr val="C3E88D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project</a:t>
            </a:r>
            <a:endParaRPr sz="700">
              <a:solidFill>
                <a:srgbClr val="C3E88D"/>
              </a:solidFill>
              <a:highlight>
                <a:srgbClr val="212121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      </a:t>
            </a:r>
            <a:r>
              <a:rPr lang="en" sz="700">
                <a:solidFill>
                  <a:srgbClr val="F07178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INFLUX_USERNAME</a:t>
            </a:r>
            <a:r>
              <a:rPr lang="en" sz="700">
                <a:solidFill>
                  <a:srgbClr val="89DD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:</a:t>
            </a:r>
            <a:r>
              <a:rPr lang="en" sz="7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 </a:t>
            </a:r>
            <a:r>
              <a:rPr lang="en" sz="700">
                <a:solidFill>
                  <a:srgbClr val="C3E88D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project_admin</a:t>
            </a:r>
            <a:endParaRPr sz="700">
              <a:solidFill>
                <a:srgbClr val="C3E88D"/>
              </a:solidFill>
              <a:highlight>
                <a:srgbClr val="212121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      </a:t>
            </a:r>
            <a:r>
              <a:rPr lang="en" sz="700">
                <a:solidFill>
                  <a:srgbClr val="F07178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INFLUX_PASSWORD</a:t>
            </a:r>
            <a:r>
              <a:rPr lang="en" sz="700">
                <a:solidFill>
                  <a:srgbClr val="89DD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:</a:t>
            </a:r>
            <a:r>
              <a:rPr lang="en" sz="7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 </a:t>
            </a:r>
            <a:r>
              <a:rPr lang="en" sz="700">
                <a:solidFill>
                  <a:srgbClr val="C3E88D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${DB_PASSWORD}</a:t>
            </a:r>
            <a:endParaRPr sz="700">
              <a:solidFill>
                <a:srgbClr val="C3E88D"/>
              </a:solidFill>
              <a:highlight>
                <a:srgbClr val="212121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    </a:t>
            </a:r>
            <a:r>
              <a:rPr lang="en" sz="700">
                <a:solidFill>
                  <a:srgbClr val="F07178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depends_on</a:t>
            </a:r>
            <a:r>
              <a:rPr lang="en" sz="700">
                <a:solidFill>
                  <a:srgbClr val="89DD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:</a:t>
            </a:r>
            <a:endParaRPr sz="700">
              <a:solidFill>
                <a:srgbClr val="89DDFF"/>
              </a:solidFill>
              <a:highlight>
                <a:srgbClr val="212121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      </a:t>
            </a:r>
            <a:r>
              <a:rPr lang="en" sz="700">
                <a:solidFill>
                  <a:srgbClr val="89DD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-</a:t>
            </a:r>
            <a:r>
              <a:rPr lang="en" sz="7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 </a:t>
            </a:r>
            <a:r>
              <a:rPr lang="en" sz="700">
                <a:solidFill>
                  <a:srgbClr val="C3E88D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influxdb</a:t>
            </a:r>
            <a:endParaRPr sz="700">
              <a:solidFill>
                <a:srgbClr val="C3E88D"/>
              </a:solidFill>
              <a:highlight>
                <a:srgbClr val="212121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rgbClr val="89DDFF"/>
              </a:solidFill>
              <a:highlight>
                <a:srgbClr val="212121"/>
              </a:highlight>
              <a:latin typeface="Ubuntu Mono"/>
              <a:ea typeface="Ubuntu Mono"/>
              <a:cs typeface="Ubuntu Mono"/>
              <a:sym typeface="Ubuntu Mono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8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</a:t>
            </a:r>
            <a:endParaRPr/>
          </a:p>
        </p:txBody>
      </p:sp>
      <p:pic>
        <p:nvPicPr>
          <p:cNvPr id="572" name="Google Shape;572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4350" y="789900"/>
            <a:ext cx="6494394" cy="421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7" name="Google Shape;577;p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2500" y="170825"/>
            <a:ext cx="3685454" cy="4838701"/>
          </a:xfrm>
          <a:prstGeom prst="rect">
            <a:avLst/>
          </a:prstGeom>
          <a:noFill/>
          <a:ln>
            <a:noFill/>
          </a:ln>
        </p:spPr>
      </p:pic>
      <p:sp>
        <p:nvSpPr>
          <p:cNvPr id="578" name="Google Shape;578;p87"/>
          <p:cNvSpPr txBox="1"/>
          <p:nvPr>
            <p:ph idx="4294967295" type="ctrTitle"/>
          </p:nvPr>
        </p:nvSpPr>
        <p:spPr>
          <a:xfrm>
            <a:off x="4689250" y="2104950"/>
            <a:ext cx="4358100" cy="93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Cloud - Sensor Persistence</a:t>
            </a:r>
            <a:endParaRPr sz="3600"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" name="Google Shape;583;p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2500" y="170825"/>
            <a:ext cx="3685454" cy="4838701"/>
          </a:xfrm>
          <a:prstGeom prst="rect">
            <a:avLst/>
          </a:prstGeom>
          <a:noFill/>
          <a:ln>
            <a:noFill/>
          </a:ln>
        </p:spPr>
      </p:pic>
      <p:sp>
        <p:nvSpPr>
          <p:cNvPr id="584" name="Google Shape;584;p88"/>
          <p:cNvSpPr txBox="1"/>
          <p:nvPr>
            <p:ph idx="4294967295" type="ctrTitle"/>
          </p:nvPr>
        </p:nvSpPr>
        <p:spPr>
          <a:xfrm>
            <a:off x="4689250" y="2104950"/>
            <a:ext cx="4358100" cy="93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Cloud - API</a:t>
            </a:r>
            <a:endParaRPr sz="3600"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9" name="Google Shape;589;p89"/>
          <p:cNvPicPr preferRelativeResize="0"/>
          <p:nvPr/>
        </p:nvPicPr>
        <p:blipFill rotWithShape="1">
          <a:blip r:embed="rId3">
            <a:alphaModFix/>
          </a:blip>
          <a:srcRect b="37620" l="7510" r="12764" t="23656"/>
          <a:stretch/>
        </p:blipFill>
        <p:spPr>
          <a:xfrm>
            <a:off x="178975" y="1243825"/>
            <a:ext cx="4164850" cy="2655849"/>
          </a:xfrm>
          <a:prstGeom prst="rect">
            <a:avLst/>
          </a:prstGeom>
          <a:noFill/>
          <a:ln>
            <a:noFill/>
          </a:ln>
        </p:spPr>
      </p:pic>
      <p:sp>
        <p:nvSpPr>
          <p:cNvPr id="590" name="Google Shape;590;p89"/>
          <p:cNvSpPr txBox="1"/>
          <p:nvPr>
            <p:ph idx="2" type="body"/>
          </p:nvPr>
        </p:nvSpPr>
        <p:spPr>
          <a:xfrm>
            <a:off x="4939500" y="920950"/>
            <a:ext cx="3837000" cy="349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Talks with databases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Allows users to use CRUD operations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REST API (CRUD over HTTP)</a:t>
            </a:r>
            <a:endParaRPr/>
          </a:p>
        </p:txBody>
      </p:sp>
      <p:sp>
        <p:nvSpPr>
          <p:cNvPr id="591" name="Google Shape;591;p89"/>
          <p:cNvSpPr txBox="1"/>
          <p:nvPr/>
        </p:nvSpPr>
        <p:spPr>
          <a:xfrm>
            <a:off x="4940900" y="170825"/>
            <a:ext cx="38355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Cloud - API</a:t>
            </a:r>
            <a:endParaRPr sz="3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90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Requirements for the API</a:t>
            </a:r>
            <a:endParaRPr/>
          </a:p>
        </p:txBody>
      </p:sp>
      <p:sp>
        <p:nvSpPr>
          <p:cNvPr id="597" name="Google Shape;597;p90"/>
          <p:cNvSpPr txBox="1"/>
          <p:nvPr>
            <p:ph idx="4294967295" type="body"/>
          </p:nvPr>
        </p:nvSpPr>
        <p:spPr>
          <a:xfrm>
            <a:off x="471900" y="934450"/>
            <a:ext cx="8222100" cy="370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Connect to a MariaDB server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Connect to an InfluxDB server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Provide access to users over HTTP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Handle data validation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Handle user authentication and authorization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Allow reading/writing data using CRUD operations: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Create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Read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Update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Delete</a:t>
            </a:r>
            <a:endParaRPr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91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node-influx</a:t>
            </a:r>
            <a:endParaRPr/>
          </a:p>
        </p:txBody>
      </p:sp>
      <p:sp>
        <p:nvSpPr>
          <p:cNvPr id="603" name="Google Shape;603;p91"/>
          <p:cNvSpPr txBox="1"/>
          <p:nvPr>
            <p:ph idx="4294967295" type="body"/>
          </p:nvPr>
        </p:nvSpPr>
        <p:spPr>
          <a:xfrm>
            <a:off x="471900" y="934450"/>
            <a:ext cx="8222100" cy="8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An InfluxDB client library on NPM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Object-oriented API</a:t>
            </a:r>
            <a:endParaRPr/>
          </a:p>
        </p:txBody>
      </p:sp>
      <p:sp>
        <p:nvSpPr>
          <p:cNvPr id="604" name="Google Shape;604;p91"/>
          <p:cNvSpPr/>
          <p:nvPr/>
        </p:nvSpPr>
        <p:spPr>
          <a:xfrm>
            <a:off x="4572000" y="1656800"/>
            <a:ext cx="4352700" cy="3117600"/>
          </a:xfrm>
          <a:prstGeom prst="roundRect">
            <a:avLst>
              <a:gd fmla="val 4858" name="adj"/>
            </a:avLst>
          </a:prstGeom>
          <a:solidFill>
            <a:srgbClr val="21212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influxClient </a:t>
            </a:r>
            <a:r>
              <a:rPr lang="en" sz="700">
                <a:solidFill>
                  <a:srgbClr val="C792EA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=</a:t>
            </a:r>
            <a:r>
              <a:rPr lang="en" sz="7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 </a:t>
            </a:r>
            <a:r>
              <a:rPr lang="en" sz="700">
                <a:solidFill>
                  <a:srgbClr val="C792EA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new</a:t>
            </a:r>
            <a:r>
              <a:rPr lang="en" sz="7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 influx.</a:t>
            </a:r>
            <a:r>
              <a:rPr lang="en" sz="700">
                <a:solidFill>
                  <a:srgbClr val="82AA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InfluxDB</a:t>
            </a:r>
            <a:r>
              <a:rPr lang="en" sz="7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({</a:t>
            </a:r>
            <a:endParaRPr sz="700">
              <a:solidFill>
                <a:srgbClr val="EEFFFF"/>
              </a:solidFill>
              <a:highlight>
                <a:srgbClr val="212121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  </a:t>
            </a:r>
            <a:r>
              <a:rPr lang="en" sz="700">
                <a:solidFill>
                  <a:srgbClr val="C3E88D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host</a:t>
            </a:r>
            <a:r>
              <a:rPr lang="en" sz="700">
                <a:solidFill>
                  <a:srgbClr val="89DD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:</a:t>
            </a:r>
            <a:r>
              <a:rPr lang="en" sz="7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 env</a:t>
            </a:r>
            <a:r>
              <a:rPr lang="en" sz="700">
                <a:solidFill>
                  <a:srgbClr val="C792EA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.</a:t>
            </a:r>
            <a:r>
              <a:rPr lang="en" sz="700">
                <a:solidFill>
                  <a:srgbClr val="F07178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INFLUX_HOST</a:t>
            </a:r>
            <a:r>
              <a:rPr lang="en" sz="7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,</a:t>
            </a:r>
            <a:endParaRPr sz="700">
              <a:solidFill>
                <a:srgbClr val="EEFFFF"/>
              </a:solidFill>
              <a:highlight>
                <a:srgbClr val="212121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  </a:t>
            </a:r>
            <a:r>
              <a:rPr lang="en" sz="700">
                <a:solidFill>
                  <a:srgbClr val="C3E88D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port</a:t>
            </a:r>
            <a:r>
              <a:rPr lang="en" sz="700">
                <a:solidFill>
                  <a:srgbClr val="89DD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:</a:t>
            </a:r>
            <a:r>
              <a:rPr lang="en" sz="7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 env</a:t>
            </a:r>
            <a:r>
              <a:rPr lang="en" sz="700">
                <a:solidFill>
                  <a:srgbClr val="C792EA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.</a:t>
            </a:r>
            <a:r>
              <a:rPr lang="en" sz="700">
                <a:solidFill>
                  <a:srgbClr val="F07178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INFLUX_PORT</a:t>
            </a:r>
            <a:r>
              <a:rPr lang="en" sz="7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,</a:t>
            </a:r>
            <a:endParaRPr sz="700">
              <a:solidFill>
                <a:srgbClr val="EEFFFF"/>
              </a:solidFill>
              <a:highlight>
                <a:srgbClr val="212121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  </a:t>
            </a:r>
            <a:r>
              <a:rPr lang="en" sz="700">
                <a:solidFill>
                  <a:srgbClr val="C3E88D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database</a:t>
            </a:r>
            <a:r>
              <a:rPr lang="en" sz="700">
                <a:solidFill>
                  <a:srgbClr val="89DD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:</a:t>
            </a:r>
            <a:r>
              <a:rPr lang="en" sz="7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 env</a:t>
            </a:r>
            <a:r>
              <a:rPr lang="en" sz="700">
                <a:solidFill>
                  <a:srgbClr val="C792EA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.</a:t>
            </a:r>
            <a:r>
              <a:rPr lang="en" sz="700">
                <a:solidFill>
                  <a:srgbClr val="F07178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INFLUX_DB</a:t>
            </a:r>
            <a:r>
              <a:rPr lang="en" sz="7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,</a:t>
            </a:r>
            <a:endParaRPr sz="700">
              <a:solidFill>
                <a:srgbClr val="EEFFFF"/>
              </a:solidFill>
              <a:highlight>
                <a:srgbClr val="212121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  </a:t>
            </a:r>
            <a:r>
              <a:rPr lang="en" sz="700">
                <a:solidFill>
                  <a:srgbClr val="C3E88D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username</a:t>
            </a:r>
            <a:r>
              <a:rPr lang="en" sz="700">
                <a:solidFill>
                  <a:srgbClr val="89DD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:</a:t>
            </a:r>
            <a:r>
              <a:rPr lang="en" sz="7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 env</a:t>
            </a:r>
            <a:r>
              <a:rPr lang="en" sz="700">
                <a:solidFill>
                  <a:srgbClr val="C792EA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.</a:t>
            </a:r>
            <a:r>
              <a:rPr lang="en" sz="700">
                <a:solidFill>
                  <a:srgbClr val="F07178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INFLUX_USERNAME</a:t>
            </a:r>
            <a:r>
              <a:rPr lang="en" sz="7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,</a:t>
            </a:r>
            <a:endParaRPr sz="700">
              <a:solidFill>
                <a:srgbClr val="EEFFFF"/>
              </a:solidFill>
              <a:highlight>
                <a:srgbClr val="212121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  </a:t>
            </a:r>
            <a:r>
              <a:rPr lang="en" sz="700">
                <a:solidFill>
                  <a:srgbClr val="C3E88D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password</a:t>
            </a:r>
            <a:r>
              <a:rPr lang="en" sz="700">
                <a:solidFill>
                  <a:srgbClr val="89DD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:</a:t>
            </a:r>
            <a:r>
              <a:rPr lang="en" sz="7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 env</a:t>
            </a:r>
            <a:r>
              <a:rPr lang="en" sz="700">
                <a:solidFill>
                  <a:srgbClr val="C792EA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.</a:t>
            </a:r>
            <a:r>
              <a:rPr lang="en" sz="700">
                <a:solidFill>
                  <a:srgbClr val="F07178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INFLUX_PASSWORD</a:t>
            </a:r>
            <a:r>
              <a:rPr lang="en" sz="7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,</a:t>
            </a:r>
            <a:endParaRPr sz="700">
              <a:solidFill>
                <a:srgbClr val="EEFFFF"/>
              </a:solidFill>
              <a:highlight>
                <a:srgbClr val="212121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})</a:t>
            </a:r>
            <a:r>
              <a:rPr lang="en" sz="700">
                <a:solidFill>
                  <a:srgbClr val="89DD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;</a:t>
            </a:r>
            <a:endParaRPr sz="700">
              <a:solidFill>
                <a:srgbClr val="89DDFF"/>
              </a:solidFill>
              <a:highlight>
                <a:srgbClr val="212121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rgbClr val="EEFFFF"/>
              </a:solidFill>
              <a:highlight>
                <a:srgbClr val="212121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700">
                <a:solidFill>
                  <a:srgbClr val="8C9094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// Parse the MQTT topic to the measurement to store in InfluxDB</a:t>
            </a:r>
            <a:endParaRPr i="1" sz="700">
              <a:solidFill>
                <a:srgbClr val="8C9094"/>
              </a:solidFill>
              <a:highlight>
                <a:srgbClr val="212121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C792EA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const</a:t>
            </a:r>
            <a:r>
              <a:rPr lang="en" sz="7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 parsedTopic </a:t>
            </a:r>
            <a:r>
              <a:rPr lang="en" sz="700">
                <a:solidFill>
                  <a:srgbClr val="C792EA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=</a:t>
            </a:r>
            <a:r>
              <a:rPr lang="en" sz="7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 </a:t>
            </a:r>
            <a:r>
              <a:rPr lang="en" sz="700">
                <a:solidFill>
                  <a:srgbClr val="82AA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parseMQTTTopic</a:t>
            </a:r>
            <a:r>
              <a:rPr lang="en" sz="7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(topic)</a:t>
            </a:r>
            <a:r>
              <a:rPr lang="en" sz="700">
                <a:solidFill>
                  <a:srgbClr val="89DD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;</a:t>
            </a:r>
            <a:endParaRPr sz="700">
              <a:solidFill>
                <a:srgbClr val="89DDFF"/>
              </a:solidFill>
              <a:highlight>
                <a:srgbClr val="212121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rgbClr val="EEFFFF"/>
              </a:solidFill>
              <a:highlight>
                <a:srgbClr val="212121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700">
                <a:solidFill>
                  <a:srgbClr val="8C9094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// InfluxDB measurement body/content</a:t>
            </a:r>
            <a:endParaRPr i="1" sz="700">
              <a:solidFill>
                <a:srgbClr val="8C9094"/>
              </a:solidFill>
              <a:highlight>
                <a:srgbClr val="212121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C792EA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const</a:t>
            </a:r>
            <a:r>
              <a:rPr lang="en" sz="7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 influxPayload </a:t>
            </a:r>
            <a:r>
              <a:rPr lang="en" sz="700">
                <a:solidFill>
                  <a:srgbClr val="C792EA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=</a:t>
            </a:r>
            <a:r>
              <a:rPr lang="en" sz="7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 [</a:t>
            </a:r>
            <a:endParaRPr sz="700">
              <a:solidFill>
                <a:srgbClr val="EEFFFF"/>
              </a:solidFill>
              <a:highlight>
                <a:srgbClr val="212121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  {</a:t>
            </a:r>
            <a:endParaRPr sz="700">
              <a:solidFill>
                <a:srgbClr val="EEFFFF"/>
              </a:solidFill>
              <a:highlight>
                <a:srgbClr val="212121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    </a:t>
            </a:r>
            <a:r>
              <a:rPr lang="en" sz="700">
                <a:solidFill>
                  <a:srgbClr val="C3E88D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tags</a:t>
            </a:r>
            <a:r>
              <a:rPr lang="en" sz="700">
                <a:solidFill>
                  <a:srgbClr val="89DD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:</a:t>
            </a:r>
            <a:r>
              <a:rPr lang="en" sz="7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 { </a:t>
            </a:r>
            <a:r>
              <a:rPr lang="en" sz="700">
                <a:solidFill>
                  <a:srgbClr val="C3E88D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id</a:t>
            </a:r>
            <a:r>
              <a:rPr lang="en" sz="700">
                <a:solidFill>
                  <a:srgbClr val="89DD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:</a:t>
            </a:r>
            <a:r>
              <a:rPr lang="en" sz="7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 parsedTopic</a:t>
            </a:r>
            <a:r>
              <a:rPr lang="en" sz="700">
                <a:solidFill>
                  <a:srgbClr val="C792EA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.</a:t>
            </a:r>
            <a:r>
              <a:rPr lang="en" sz="7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tags[</a:t>
            </a:r>
            <a:r>
              <a:rPr lang="en" sz="700">
                <a:solidFill>
                  <a:srgbClr val="F78C6C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0</a:t>
            </a:r>
            <a:r>
              <a:rPr lang="en" sz="7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] },</a:t>
            </a:r>
            <a:endParaRPr sz="700">
              <a:solidFill>
                <a:srgbClr val="EEFFFF"/>
              </a:solidFill>
              <a:highlight>
                <a:srgbClr val="212121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    </a:t>
            </a:r>
            <a:r>
              <a:rPr lang="en" sz="700">
                <a:solidFill>
                  <a:srgbClr val="C3E88D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fields</a:t>
            </a:r>
            <a:r>
              <a:rPr lang="en" sz="700">
                <a:solidFill>
                  <a:srgbClr val="89DD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:</a:t>
            </a:r>
            <a:r>
              <a:rPr lang="en" sz="7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 </a:t>
            </a:r>
            <a:r>
              <a:rPr lang="en" sz="700">
                <a:solidFill>
                  <a:srgbClr val="FFCB6B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JSON</a:t>
            </a:r>
            <a:r>
              <a:rPr lang="en" sz="700">
                <a:solidFill>
                  <a:srgbClr val="C792EA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.</a:t>
            </a:r>
            <a:r>
              <a:rPr lang="en" sz="700">
                <a:solidFill>
                  <a:srgbClr val="82AA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parse</a:t>
            </a:r>
            <a:r>
              <a:rPr lang="en" sz="7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(message),</a:t>
            </a:r>
            <a:endParaRPr sz="700">
              <a:solidFill>
                <a:srgbClr val="EEFFFF"/>
              </a:solidFill>
              <a:highlight>
                <a:srgbClr val="212121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  },</a:t>
            </a:r>
            <a:endParaRPr sz="700">
              <a:solidFill>
                <a:srgbClr val="EEFFFF"/>
              </a:solidFill>
              <a:highlight>
                <a:srgbClr val="212121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]</a:t>
            </a:r>
            <a:r>
              <a:rPr lang="en" sz="700">
                <a:solidFill>
                  <a:srgbClr val="89DD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;</a:t>
            </a:r>
            <a:endParaRPr sz="700">
              <a:solidFill>
                <a:srgbClr val="89DDFF"/>
              </a:solidFill>
              <a:highlight>
                <a:srgbClr val="212121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rgbClr val="EEFFFF"/>
              </a:solidFill>
              <a:highlight>
                <a:srgbClr val="212121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700">
                <a:solidFill>
                  <a:srgbClr val="8C9094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// Persist measurement in InfluxDB</a:t>
            </a:r>
            <a:endParaRPr i="1" sz="700">
              <a:solidFill>
                <a:srgbClr val="8C9094"/>
              </a:solidFill>
              <a:highlight>
                <a:srgbClr val="212121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influxClient</a:t>
            </a:r>
            <a:r>
              <a:rPr lang="en" sz="700">
                <a:solidFill>
                  <a:srgbClr val="C792EA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.</a:t>
            </a:r>
            <a:r>
              <a:rPr lang="en" sz="700">
                <a:solidFill>
                  <a:srgbClr val="82AA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writeMeasurement</a:t>
            </a:r>
            <a:r>
              <a:rPr lang="en" sz="7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(parsedTopic</a:t>
            </a:r>
            <a:r>
              <a:rPr lang="en" sz="700">
                <a:solidFill>
                  <a:srgbClr val="C792EA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.</a:t>
            </a:r>
            <a:r>
              <a:rPr lang="en" sz="7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measurement, influxPayload)</a:t>
            </a:r>
            <a:endParaRPr sz="700">
              <a:solidFill>
                <a:srgbClr val="EEFFFF"/>
              </a:solidFill>
              <a:highlight>
                <a:srgbClr val="212121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700">
              <a:solidFill>
                <a:srgbClr val="8C9094"/>
              </a:solidFill>
              <a:highlight>
                <a:srgbClr val="212121"/>
              </a:highlight>
              <a:latin typeface="Ubuntu Mono"/>
              <a:ea typeface="Ubuntu Mono"/>
              <a:cs typeface="Ubuntu Mono"/>
              <a:sym typeface="Ubuntu Mono"/>
            </a:endParaRPr>
          </a:p>
        </p:txBody>
      </p:sp>
      <p:pic>
        <p:nvPicPr>
          <p:cNvPr id="605" name="Google Shape;605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1808013"/>
            <a:ext cx="4267201" cy="28151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2500" y="170825"/>
            <a:ext cx="3685454" cy="4838701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0"/>
          <p:cNvSpPr txBox="1"/>
          <p:nvPr>
            <p:ph idx="4294967295" type="ctrTitle"/>
          </p:nvPr>
        </p:nvSpPr>
        <p:spPr>
          <a:xfrm>
            <a:off x="4689250" y="2104950"/>
            <a:ext cx="4358100" cy="93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Big Picture</a:t>
            </a:r>
            <a:endParaRPr sz="3600"/>
          </a:p>
        </p:txBody>
      </p:sp>
    </p:spTree>
  </p:cSld>
  <p:clrMapOvr>
    <a:masterClrMapping/>
  </p:clrMapOvr>
  <p:transition spd="med">
    <p:fade/>
  </p:transition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92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knex.js</a:t>
            </a:r>
            <a:endParaRPr/>
          </a:p>
        </p:txBody>
      </p:sp>
      <p:sp>
        <p:nvSpPr>
          <p:cNvPr id="611" name="Google Shape;611;p92"/>
          <p:cNvSpPr txBox="1"/>
          <p:nvPr>
            <p:ph idx="4294967295" type="body"/>
          </p:nvPr>
        </p:nvSpPr>
        <p:spPr>
          <a:xfrm>
            <a:off x="471900" y="934450"/>
            <a:ext cx="8222100" cy="8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An SQL driver, schema builder, and query builder on NPM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Object-oriented API</a:t>
            </a:r>
            <a:endParaRPr/>
          </a:p>
        </p:txBody>
      </p:sp>
      <p:sp>
        <p:nvSpPr>
          <p:cNvPr id="612" name="Google Shape;612;p92"/>
          <p:cNvSpPr/>
          <p:nvPr/>
        </p:nvSpPr>
        <p:spPr>
          <a:xfrm>
            <a:off x="4572000" y="1656800"/>
            <a:ext cx="4352700" cy="3247200"/>
          </a:xfrm>
          <a:prstGeom prst="roundRect">
            <a:avLst>
              <a:gd fmla="val 4858" name="adj"/>
            </a:avLst>
          </a:prstGeom>
          <a:solidFill>
            <a:srgbClr val="21212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C792EA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const</a:t>
            </a:r>
            <a:r>
              <a:rPr lang="en" sz="7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 knex </a:t>
            </a:r>
            <a:r>
              <a:rPr lang="en" sz="700">
                <a:solidFill>
                  <a:srgbClr val="C792EA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=</a:t>
            </a:r>
            <a:r>
              <a:rPr lang="en" sz="7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 </a:t>
            </a:r>
            <a:r>
              <a:rPr lang="en" sz="700">
                <a:solidFill>
                  <a:srgbClr val="82AA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Knex</a:t>
            </a:r>
            <a:r>
              <a:rPr lang="en" sz="7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({</a:t>
            </a:r>
            <a:endParaRPr sz="700">
              <a:solidFill>
                <a:srgbClr val="EEFFFF"/>
              </a:solidFill>
              <a:highlight>
                <a:srgbClr val="212121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  </a:t>
            </a:r>
            <a:r>
              <a:rPr lang="en" sz="700">
                <a:solidFill>
                  <a:srgbClr val="C3E88D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client</a:t>
            </a:r>
            <a:r>
              <a:rPr lang="en" sz="700">
                <a:solidFill>
                  <a:srgbClr val="89DD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:</a:t>
            </a:r>
            <a:r>
              <a:rPr lang="en" sz="7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 </a:t>
            </a:r>
            <a:r>
              <a:rPr lang="en" sz="700">
                <a:solidFill>
                  <a:srgbClr val="89DD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'</a:t>
            </a:r>
            <a:r>
              <a:rPr lang="en" sz="700">
                <a:solidFill>
                  <a:srgbClr val="C3E88D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mysql</a:t>
            </a:r>
            <a:r>
              <a:rPr lang="en" sz="700">
                <a:solidFill>
                  <a:srgbClr val="89DD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'</a:t>
            </a:r>
            <a:r>
              <a:rPr lang="en" sz="7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,</a:t>
            </a:r>
            <a:endParaRPr sz="700">
              <a:solidFill>
                <a:srgbClr val="EEFFFF"/>
              </a:solidFill>
              <a:highlight>
                <a:srgbClr val="212121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  </a:t>
            </a:r>
            <a:r>
              <a:rPr lang="en" sz="700">
                <a:solidFill>
                  <a:srgbClr val="C3E88D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connection</a:t>
            </a:r>
            <a:r>
              <a:rPr lang="en" sz="700">
                <a:solidFill>
                  <a:srgbClr val="89DD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:</a:t>
            </a:r>
            <a:r>
              <a:rPr lang="en" sz="7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 {</a:t>
            </a:r>
            <a:endParaRPr sz="700">
              <a:solidFill>
                <a:srgbClr val="EEFFFF"/>
              </a:solidFill>
              <a:highlight>
                <a:srgbClr val="212121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    </a:t>
            </a:r>
            <a:r>
              <a:rPr lang="en" sz="700">
                <a:solidFill>
                  <a:srgbClr val="C3E88D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host</a:t>
            </a:r>
            <a:r>
              <a:rPr lang="en" sz="700">
                <a:solidFill>
                  <a:srgbClr val="89DD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:</a:t>
            </a:r>
            <a:r>
              <a:rPr lang="en" sz="7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 env</a:t>
            </a:r>
            <a:r>
              <a:rPr lang="en" sz="700">
                <a:solidFill>
                  <a:srgbClr val="C792EA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.</a:t>
            </a:r>
            <a:r>
              <a:rPr lang="en" sz="700">
                <a:solidFill>
                  <a:srgbClr val="F07178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DB_HOST</a:t>
            </a:r>
            <a:r>
              <a:rPr lang="en" sz="7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,</a:t>
            </a:r>
            <a:endParaRPr sz="700">
              <a:solidFill>
                <a:srgbClr val="EEFFFF"/>
              </a:solidFill>
              <a:highlight>
                <a:srgbClr val="212121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    </a:t>
            </a:r>
            <a:r>
              <a:rPr lang="en" sz="700">
                <a:solidFill>
                  <a:srgbClr val="C3E88D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port</a:t>
            </a:r>
            <a:r>
              <a:rPr lang="en" sz="700">
                <a:solidFill>
                  <a:srgbClr val="89DD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:</a:t>
            </a:r>
            <a:r>
              <a:rPr lang="en" sz="7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 env</a:t>
            </a:r>
            <a:r>
              <a:rPr lang="en" sz="700">
                <a:solidFill>
                  <a:srgbClr val="C792EA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.</a:t>
            </a:r>
            <a:r>
              <a:rPr lang="en" sz="700">
                <a:solidFill>
                  <a:srgbClr val="F07178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DB_PORT</a:t>
            </a:r>
            <a:r>
              <a:rPr lang="en" sz="7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,</a:t>
            </a:r>
            <a:endParaRPr sz="700">
              <a:solidFill>
                <a:srgbClr val="EEFFFF"/>
              </a:solidFill>
              <a:highlight>
                <a:srgbClr val="212121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    </a:t>
            </a:r>
            <a:r>
              <a:rPr lang="en" sz="700">
                <a:solidFill>
                  <a:srgbClr val="C3E88D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database</a:t>
            </a:r>
            <a:r>
              <a:rPr lang="en" sz="700">
                <a:solidFill>
                  <a:srgbClr val="89DD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:</a:t>
            </a:r>
            <a:r>
              <a:rPr lang="en" sz="7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 env</a:t>
            </a:r>
            <a:r>
              <a:rPr lang="en" sz="700">
                <a:solidFill>
                  <a:srgbClr val="C792EA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.</a:t>
            </a:r>
            <a:r>
              <a:rPr lang="en" sz="700">
                <a:solidFill>
                  <a:srgbClr val="F07178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DB_DB</a:t>
            </a:r>
            <a:r>
              <a:rPr lang="en" sz="7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,</a:t>
            </a:r>
            <a:endParaRPr sz="700">
              <a:solidFill>
                <a:srgbClr val="EEFFFF"/>
              </a:solidFill>
              <a:highlight>
                <a:srgbClr val="212121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    </a:t>
            </a:r>
            <a:r>
              <a:rPr lang="en" sz="700">
                <a:solidFill>
                  <a:srgbClr val="C3E88D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user</a:t>
            </a:r>
            <a:r>
              <a:rPr lang="en" sz="700">
                <a:solidFill>
                  <a:srgbClr val="89DD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:</a:t>
            </a:r>
            <a:r>
              <a:rPr lang="en" sz="7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 env</a:t>
            </a:r>
            <a:r>
              <a:rPr lang="en" sz="700">
                <a:solidFill>
                  <a:srgbClr val="C792EA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.</a:t>
            </a:r>
            <a:r>
              <a:rPr lang="en" sz="700">
                <a:solidFill>
                  <a:srgbClr val="F07178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DB_USERNAME</a:t>
            </a:r>
            <a:r>
              <a:rPr lang="en" sz="7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,</a:t>
            </a:r>
            <a:endParaRPr sz="700">
              <a:solidFill>
                <a:srgbClr val="EEFFFF"/>
              </a:solidFill>
              <a:highlight>
                <a:srgbClr val="212121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    </a:t>
            </a:r>
            <a:r>
              <a:rPr lang="en" sz="700">
                <a:solidFill>
                  <a:srgbClr val="C3E88D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password</a:t>
            </a:r>
            <a:r>
              <a:rPr lang="en" sz="700">
                <a:solidFill>
                  <a:srgbClr val="89DD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:</a:t>
            </a:r>
            <a:r>
              <a:rPr lang="en" sz="7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 env</a:t>
            </a:r>
            <a:r>
              <a:rPr lang="en" sz="700">
                <a:solidFill>
                  <a:srgbClr val="C792EA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.</a:t>
            </a:r>
            <a:r>
              <a:rPr lang="en" sz="700">
                <a:solidFill>
                  <a:srgbClr val="F07178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DB_PASSWORD</a:t>
            </a:r>
            <a:r>
              <a:rPr lang="en" sz="7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,</a:t>
            </a:r>
            <a:endParaRPr sz="700">
              <a:solidFill>
                <a:srgbClr val="EEFFFF"/>
              </a:solidFill>
              <a:highlight>
                <a:srgbClr val="212121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  },</a:t>
            </a:r>
            <a:endParaRPr sz="700">
              <a:solidFill>
                <a:srgbClr val="EEFFFF"/>
              </a:solidFill>
              <a:highlight>
                <a:srgbClr val="212121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})</a:t>
            </a:r>
            <a:r>
              <a:rPr lang="en" sz="700">
                <a:solidFill>
                  <a:srgbClr val="89DD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;</a:t>
            </a:r>
            <a:endParaRPr sz="700">
              <a:solidFill>
                <a:srgbClr val="89DDFF"/>
              </a:solidFill>
              <a:highlight>
                <a:srgbClr val="212121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rgbClr val="EEFFFF"/>
              </a:solidFill>
              <a:highlight>
                <a:srgbClr val="212121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knex</a:t>
            </a:r>
            <a:r>
              <a:rPr lang="en" sz="700">
                <a:solidFill>
                  <a:srgbClr val="C792EA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.</a:t>
            </a:r>
            <a:r>
              <a:rPr lang="en" sz="700">
                <a:solidFill>
                  <a:srgbClr val="82AA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raw</a:t>
            </a:r>
            <a:r>
              <a:rPr lang="en" sz="7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(</a:t>
            </a:r>
            <a:r>
              <a:rPr lang="en" sz="700">
                <a:solidFill>
                  <a:srgbClr val="89DD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'</a:t>
            </a:r>
            <a:r>
              <a:rPr lang="en" sz="700">
                <a:solidFill>
                  <a:srgbClr val="C3E88D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SELECT "test connection"</a:t>
            </a:r>
            <a:r>
              <a:rPr lang="en" sz="700">
                <a:solidFill>
                  <a:srgbClr val="89DD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'</a:t>
            </a:r>
            <a:r>
              <a:rPr lang="en" sz="7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)</a:t>
            </a:r>
            <a:endParaRPr sz="700">
              <a:solidFill>
                <a:srgbClr val="EEFFFF"/>
              </a:solidFill>
              <a:highlight>
                <a:srgbClr val="212121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  </a:t>
            </a:r>
            <a:r>
              <a:rPr lang="en" sz="700">
                <a:solidFill>
                  <a:srgbClr val="C792EA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.</a:t>
            </a:r>
            <a:r>
              <a:rPr lang="en" sz="700">
                <a:solidFill>
                  <a:srgbClr val="82AA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then</a:t>
            </a:r>
            <a:r>
              <a:rPr lang="en" sz="7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(</a:t>
            </a:r>
            <a:r>
              <a:rPr lang="en" sz="700">
                <a:solidFill>
                  <a:srgbClr val="89DD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()</a:t>
            </a:r>
            <a:r>
              <a:rPr lang="en" sz="7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 </a:t>
            </a:r>
            <a:r>
              <a:rPr lang="en" sz="700">
                <a:solidFill>
                  <a:srgbClr val="C792EA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=&gt;</a:t>
            </a:r>
            <a:r>
              <a:rPr lang="en" sz="7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 {</a:t>
            </a:r>
            <a:endParaRPr sz="700">
              <a:solidFill>
                <a:srgbClr val="EEFFFF"/>
              </a:solidFill>
              <a:highlight>
                <a:srgbClr val="212121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    logger</a:t>
            </a:r>
            <a:r>
              <a:rPr lang="en" sz="700">
                <a:solidFill>
                  <a:srgbClr val="C792EA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.</a:t>
            </a:r>
            <a:r>
              <a:rPr lang="en" sz="700">
                <a:solidFill>
                  <a:srgbClr val="82AA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info</a:t>
            </a:r>
            <a:r>
              <a:rPr lang="en" sz="7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(</a:t>
            </a:r>
            <a:r>
              <a:rPr lang="en" sz="700">
                <a:solidFill>
                  <a:srgbClr val="89DD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'</a:t>
            </a:r>
            <a:r>
              <a:rPr lang="en" sz="700">
                <a:solidFill>
                  <a:srgbClr val="C3E88D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Connected to SQL database server</a:t>
            </a:r>
            <a:r>
              <a:rPr lang="en" sz="700">
                <a:solidFill>
                  <a:srgbClr val="89DD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'</a:t>
            </a:r>
            <a:r>
              <a:rPr lang="en" sz="7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)</a:t>
            </a:r>
            <a:r>
              <a:rPr lang="en" sz="700">
                <a:solidFill>
                  <a:srgbClr val="89DD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;</a:t>
            </a:r>
            <a:endParaRPr sz="700">
              <a:solidFill>
                <a:srgbClr val="89DDFF"/>
              </a:solidFill>
              <a:highlight>
                <a:srgbClr val="212121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  })</a:t>
            </a:r>
            <a:endParaRPr sz="700">
              <a:solidFill>
                <a:srgbClr val="EEFFFF"/>
              </a:solidFill>
              <a:highlight>
                <a:srgbClr val="212121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  </a:t>
            </a:r>
            <a:r>
              <a:rPr lang="en" sz="700">
                <a:solidFill>
                  <a:srgbClr val="C792EA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.</a:t>
            </a:r>
            <a:r>
              <a:rPr lang="en" sz="700">
                <a:solidFill>
                  <a:srgbClr val="82AA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catch</a:t>
            </a:r>
            <a:r>
              <a:rPr lang="en" sz="7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(</a:t>
            </a:r>
            <a:r>
              <a:rPr lang="en" sz="700">
                <a:solidFill>
                  <a:srgbClr val="89DD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(</a:t>
            </a:r>
            <a:r>
              <a:rPr lang="en" sz="700">
                <a:solidFill>
                  <a:srgbClr val="FF5370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err</a:t>
            </a:r>
            <a:r>
              <a:rPr lang="en" sz="700">
                <a:solidFill>
                  <a:srgbClr val="89DD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)</a:t>
            </a:r>
            <a:r>
              <a:rPr lang="en" sz="7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 </a:t>
            </a:r>
            <a:r>
              <a:rPr lang="en" sz="700">
                <a:solidFill>
                  <a:srgbClr val="C792EA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=&gt;</a:t>
            </a:r>
            <a:r>
              <a:rPr lang="en" sz="7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 {</a:t>
            </a:r>
            <a:endParaRPr sz="700">
              <a:solidFill>
                <a:srgbClr val="EEFFFF"/>
              </a:solidFill>
              <a:highlight>
                <a:srgbClr val="212121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    logger</a:t>
            </a:r>
            <a:r>
              <a:rPr lang="en" sz="700">
                <a:solidFill>
                  <a:srgbClr val="C792EA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.</a:t>
            </a:r>
            <a:r>
              <a:rPr lang="en" sz="700">
                <a:solidFill>
                  <a:srgbClr val="82AA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error</a:t>
            </a:r>
            <a:r>
              <a:rPr lang="en" sz="7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(</a:t>
            </a:r>
            <a:endParaRPr sz="700">
              <a:solidFill>
                <a:srgbClr val="EEFFFF"/>
              </a:solidFill>
              <a:highlight>
                <a:srgbClr val="212121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      </a:t>
            </a:r>
            <a:r>
              <a:rPr lang="en" sz="700">
                <a:solidFill>
                  <a:srgbClr val="89DD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`</a:t>
            </a:r>
            <a:r>
              <a:rPr lang="en" sz="700">
                <a:solidFill>
                  <a:srgbClr val="C3E88D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Failed to connect to SQL database.</a:t>
            </a:r>
            <a:r>
              <a:rPr lang="en" sz="700">
                <a:solidFill>
                  <a:srgbClr val="89DD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\n</a:t>
            </a:r>
            <a:r>
              <a:rPr lang="en" sz="700">
                <a:solidFill>
                  <a:srgbClr val="C3E88D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  </a:t>
            </a:r>
            <a:r>
              <a:rPr lang="en" sz="700">
                <a:solidFill>
                  <a:srgbClr val="89DD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${</a:t>
            </a:r>
            <a:r>
              <a:rPr lang="en" sz="7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err</a:t>
            </a:r>
            <a:r>
              <a:rPr lang="en" sz="700">
                <a:solidFill>
                  <a:srgbClr val="C792EA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.</a:t>
            </a:r>
            <a:r>
              <a:rPr lang="en" sz="7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stack</a:t>
            </a:r>
            <a:r>
              <a:rPr lang="en" sz="700">
                <a:solidFill>
                  <a:srgbClr val="89DD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}`</a:t>
            </a:r>
            <a:r>
              <a:rPr lang="en" sz="7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,</a:t>
            </a:r>
            <a:endParaRPr sz="700">
              <a:solidFill>
                <a:srgbClr val="EEFFFF"/>
              </a:solidFill>
              <a:highlight>
                <a:srgbClr val="212121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    )</a:t>
            </a:r>
            <a:r>
              <a:rPr lang="en" sz="700">
                <a:solidFill>
                  <a:srgbClr val="89DD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;</a:t>
            </a:r>
            <a:endParaRPr sz="700">
              <a:solidFill>
                <a:srgbClr val="89DDFF"/>
              </a:solidFill>
              <a:highlight>
                <a:srgbClr val="212121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rgbClr val="EEFFFF"/>
              </a:solidFill>
              <a:highlight>
                <a:srgbClr val="212121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    </a:t>
            </a:r>
            <a:r>
              <a:rPr lang="en" sz="700">
                <a:solidFill>
                  <a:srgbClr val="B2CCD6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process</a:t>
            </a:r>
            <a:r>
              <a:rPr lang="en" sz="700">
                <a:solidFill>
                  <a:srgbClr val="C792EA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.</a:t>
            </a:r>
            <a:r>
              <a:rPr lang="en" sz="700">
                <a:solidFill>
                  <a:srgbClr val="82AA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exit</a:t>
            </a:r>
            <a:r>
              <a:rPr lang="en" sz="7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(</a:t>
            </a:r>
            <a:r>
              <a:rPr lang="en" sz="700">
                <a:solidFill>
                  <a:srgbClr val="F78C6C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1</a:t>
            </a:r>
            <a:r>
              <a:rPr lang="en" sz="7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)</a:t>
            </a:r>
            <a:r>
              <a:rPr lang="en" sz="700">
                <a:solidFill>
                  <a:srgbClr val="89DD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;</a:t>
            </a:r>
            <a:endParaRPr sz="700">
              <a:solidFill>
                <a:srgbClr val="89DDFF"/>
              </a:solidFill>
              <a:highlight>
                <a:srgbClr val="212121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  })</a:t>
            </a:r>
            <a:r>
              <a:rPr lang="en" sz="700">
                <a:solidFill>
                  <a:srgbClr val="89DD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;</a:t>
            </a:r>
            <a:endParaRPr sz="700">
              <a:solidFill>
                <a:srgbClr val="EEFFFF"/>
              </a:solidFill>
              <a:highlight>
                <a:srgbClr val="212121"/>
              </a:highlight>
              <a:latin typeface="Ubuntu Mono"/>
              <a:ea typeface="Ubuntu Mono"/>
              <a:cs typeface="Ubuntu Mono"/>
              <a:sym typeface="Ubuntu Mono"/>
            </a:endParaRPr>
          </a:p>
        </p:txBody>
      </p:sp>
      <p:pic>
        <p:nvPicPr>
          <p:cNvPr id="613" name="Google Shape;613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1808013"/>
            <a:ext cx="4267201" cy="28151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93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Objection.js</a:t>
            </a:r>
            <a:endParaRPr/>
          </a:p>
        </p:txBody>
      </p:sp>
      <p:sp>
        <p:nvSpPr>
          <p:cNvPr id="619" name="Google Shape;619;p93"/>
          <p:cNvSpPr txBox="1"/>
          <p:nvPr>
            <p:ph idx="4294967295" type="body"/>
          </p:nvPr>
        </p:nvSpPr>
        <p:spPr>
          <a:xfrm>
            <a:off x="471900" y="934450"/>
            <a:ext cx="8222100" cy="8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</a:t>
            </a:r>
            <a:r>
              <a:rPr lang="en"/>
              <a:t>n Object-Relational Mapper (ORM) on NPM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Object-oriented API</a:t>
            </a:r>
            <a:endParaRPr/>
          </a:p>
        </p:txBody>
      </p:sp>
      <p:sp>
        <p:nvSpPr>
          <p:cNvPr id="620" name="Google Shape;620;p93"/>
          <p:cNvSpPr/>
          <p:nvPr/>
        </p:nvSpPr>
        <p:spPr>
          <a:xfrm>
            <a:off x="4572000" y="1656800"/>
            <a:ext cx="4352700" cy="3247200"/>
          </a:xfrm>
          <a:prstGeom prst="roundRect">
            <a:avLst>
              <a:gd fmla="val 4858" name="adj"/>
            </a:avLst>
          </a:prstGeom>
          <a:solidFill>
            <a:srgbClr val="21212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700">
                <a:solidFill>
                  <a:srgbClr val="8C9094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// Give the knex instance to objection.</a:t>
            </a:r>
            <a:endParaRPr i="1" sz="700">
              <a:solidFill>
                <a:srgbClr val="8C9094"/>
              </a:solidFill>
              <a:highlight>
                <a:srgbClr val="212121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F5370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Model</a:t>
            </a:r>
            <a:r>
              <a:rPr lang="en" sz="700">
                <a:solidFill>
                  <a:srgbClr val="C792EA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.</a:t>
            </a:r>
            <a:r>
              <a:rPr lang="en" sz="700">
                <a:solidFill>
                  <a:srgbClr val="82AA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knex</a:t>
            </a:r>
            <a:r>
              <a:rPr lang="en" sz="7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(knex)</a:t>
            </a:r>
            <a:r>
              <a:rPr lang="en" sz="700">
                <a:solidFill>
                  <a:srgbClr val="89DD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;</a:t>
            </a:r>
            <a:endParaRPr sz="700">
              <a:solidFill>
                <a:srgbClr val="89DDFF"/>
              </a:solidFill>
              <a:highlight>
                <a:srgbClr val="212121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rgbClr val="EEFFFF"/>
              </a:solidFill>
              <a:highlight>
                <a:srgbClr val="212121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700">
                <a:solidFill>
                  <a:srgbClr val="8C9094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// Represents a user of the application.</a:t>
            </a:r>
            <a:endParaRPr i="1" sz="700">
              <a:solidFill>
                <a:srgbClr val="8C9094"/>
              </a:solidFill>
              <a:highlight>
                <a:srgbClr val="212121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C792EA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class</a:t>
            </a:r>
            <a:r>
              <a:rPr lang="en" sz="7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 </a:t>
            </a:r>
            <a:r>
              <a:rPr lang="en" sz="700">
                <a:solidFill>
                  <a:srgbClr val="FFCB6B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User</a:t>
            </a:r>
            <a:r>
              <a:rPr lang="en" sz="7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 </a:t>
            </a:r>
            <a:r>
              <a:rPr lang="en" sz="700">
                <a:solidFill>
                  <a:srgbClr val="C792EA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extends</a:t>
            </a:r>
            <a:r>
              <a:rPr lang="en" sz="7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 Model {</a:t>
            </a:r>
            <a:endParaRPr sz="700">
              <a:solidFill>
                <a:srgbClr val="EEFFFF"/>
              </a:solidFill>
              <a:highlight>
                <a:srgbClr val="212121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  </a:t>
            </a:r>
            <a:r>
              <a:rPr lang="en" sz="700">
                <a:solidFill>
                  <a:srgbClr val="C792EA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static</a:t>
            </a:r>
            <a:r>
              <a:rPr lang="en" sz="7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 </a:t>
            </a:r>
            <a:r>
              <a:rPr lang="en" sz="700">
                <a:solidFill>
                  <a:srgbClr val="C792EA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get </a:t>
            </a:r>
            <a:r>
              <a:rPr lang="en" sz="700">
                <a:solidFill>
                  <a:srgbClr val="82AA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tableName</a:t>
            </a:r>
            <a:r>
              <a:rPr lang="en" sz="700">
                <a:solidFill>
                  <a:srgbClr val="89DD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()</a:t>
            </a:r>
            <a:r>
              <a:rPr lang="en" sz="7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 {</a:t>
            </a:r>
            <a:endParaRPr sz="700">
              <a:solidFill>
                <a:srgbClr val="EEFFFF"/>
              </a:solidFill>
              <a:highlight>
                <a:srgbClr val="212121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    </a:t>
            </a:r>
            <a:r>
              <a:rPr i="1" lang="en" sz="700">
                <a:solidFill>
                  <a:srgbClr val="89DD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return</a:t>
            </a:r>
            <a:r>
              <a:rPr lang="en" sz="7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 </a:t>
            </a:r>
            <a:r>
              <a:rPr lang="en" sz="700">
                <a:solidFill>
                  <a:srgbClr val="89DD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'</a:t>
            </a:r>
            <a:r>
              <a:rPr lang="en" sz="700">
                <a:solidFill>
                  <a:srgbClr val="C3E88D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users</a:t>
            </a:r>
            <a:r>
              <a:rPr lang="en" sz="700">
                <a:solidFill>
                  <a:srgbClr val="89DD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';</a:t>
            </a:r>
            <a:endParaRPr sz="700">
              <a:solidFill>
                <a:srgbClr val="89DDFF"/>
              </a:solidFill>
              <a:highlight>
                <a:srgbClr val="212121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  }</a:t>
            </a:r>
            <a:endParaRPr sz="700">
              <a:solidFill>
                <a:srgbClr val="EEFFFF"/>
              </a:solidFill>
              <a:highlight>
                <a:srgbClr val="212121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rgbClr val="EEFFFF"/>
              </a:solidFill>
              <a:highlight>
                <a:srgbClr val="212121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  </a:t>
            </a:r>
            <a:r>
              <a:rPr lang="en" sz="700">
                <a:solidFill>
                  <a:srgbClr val="C792EA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static</a:t>
            </a:r>
            <a:r>
              <a:rPr lang="en" sz="7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 </a:t>
            </a:r>
            <a:r>
              <a:rPr lang="en" sz="700">
                <a:solidFill>
                  <a:srgbClr val="C792EA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get </a:t>
            </a:r>
            <a:r>
              <a:rPr lang="en" sz="700">
                <a:solidFill>
                  <a:srgbClr val="82AA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relationMappings</a:t>
            </a:r>
            <a:r>
              <a:rPr lang="en" sz="700">
                <a:solidFill>
                  <a:srgbClr val="89DD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()</a:t>
            </a:r>
            <a:r>
              <a:rPr lang="en" sz="7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 {</a:t>
            </a:r>
            <a:endParaRPr sz="700">
              <a:solidFill>
                <a:srgbClr val="EEFFFF"/>
              </a:solidFill>
              <a:highlight>
                <a:srgbClr val="212121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    </a:t>
            </a:r>
            <a:r>
              <a:rPr i="1" lang="en" sz="700">
                <a:solidFill>
                  <a:srgbClr val="89DD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return</a:t>
            </a:r>
            <a:r>
              <a:rPr lang="en" sz="7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 {</a:t>
            </a:r>
            <a:endParaRPr sz="700">
              <a:solidFill>
                <a:srgbClr val="EEFFFF"/>
              </a:solidFill>
              <a:highlight>
                <a:srgbClr val="212121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      </a:t>
            </a:r>
            <a:r>
              <a:rPr lang="en" sz="700">
                <a:solidFill>
                  <a:srgbClr val="C3E88D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role</a:t>
            </a:r>
            <a:r>
              <a:rPr lang="en" sz="700">
                <a:solidFill>
                  <a:srgbClr val="89DD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:</a:t>
            </a:r>
            <a:r>
              <a:rPr lang="en" sz="7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 {</a:t>
            </a:r>
            <a:endParaRPr sz="700">
              <a:solidFill>
                <a:srgbClr val="EEFFFF"/>
              </a:solidFill>
              <a:highlight>
                <a:srgbClr val="212121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        </a:t>
            </a:r>
            <a:r>
              <a:rPr lang="en" sz="700">
                <a:solidFill>
                  <a:srgbClr val="C3E88D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relation</a:t>
            </a:r>
            <a:r>
              <a:rPr lang="en" sz="700">
                <a:solidFill>
                  <a:srgbClr val="89DD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:</a:t>
            </a:r>
            <a:r>
              <a:rPr lang="en" sz="7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 </a:t>
            </a:r>
            <a:r>
              <a:rPr lang="en" sz="700">
                <a:solidFill>
                  <a:srgbClr val="FF5370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Model</a:t>
            </a:r>
            <a:r>
              <a:rPr lang="en" sz="700">
                <a:solidFill>
                  <a:srgbClr val="C792EA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.</a:t>
            </a:r>
            <a:r>
              <a:rPr lang="en" sz="7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BelongsToOneRelation,</a:t>
            </a:r>
            <a:endParaRPr sz="700">
              <a:solidFill>
                <a:srgbClr val="EEFFFF"/>
              </a:solidFill>
              <a:highlight>
                <a:srgbClr val="212121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        </a:t>
            </a:r>
            <a:r>
              <a:rPr lang="en" sz="700">
                <a:solidFill>
                  <a:srgbClr val="C3E88D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modelClass</a:t>
            </a:r>
            <a:r>
              <a:rPr lang="en" sz="700">
                <a:solidFill>
                  <a:srgbClr val="89DD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:</a:t>
            </a:r>
            <a:r>
              <a:rPr lang="en" sz="7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 Role,</a:t>
            </a:r>
            <a:endParaRPr sz="700">
              <a:solidFill>
                <a:srgbClr val="EEFFFF"/>
              </a:solidFill>
              <a:highlight>
                <a:srgbClr val="212121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        </a:t>
            </a:r>
            <a:r>
              <a:rPr lang="en" sz="700">
                <a:solidFill>
                  <a:srgbClr val="C3E88D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join</a:t>
            </a:r>
            <a:r>
              <a:rPr lang="en" sz="700">
                <a:solidFill>
                  <a:srgbClr val="89DD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:</a:t>
            </a:r>
            <a:r>
              <a:rPr lang="en" sz="7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 {</a:t>
            </a:r>
            <a:endParaRPr sz="700">
              <a:solidFill>
                <a:srgbClr val="EEFFFF"/>
              </a:solidFill>
              <a:highlight>
                <a:srgbClr val="212121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          </a:t>
            </a:r>
            <a:r>
              <a:rPr lang="en" sz="700">
                <a:solidFill>
                  <a:srgbClr val="C3E88D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from</a:t>
            </a:r>
            <a:r>
              <a:rPr lang="en" sz="700">
                <a:solidFill>
                  <a:srgbClr val="89DD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:</a:t>
            </a:r>
            <a:r>
              <a:rPr lang="en" sz="7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 </a:t>
            </a:r>
            <a:r>
              <a:rPr lang="en" sz="700">
                <a:solidFill>
                  <a:srgbClr val="89DD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'</a:t>
            </a:r>
            <a:r>
              <a:rPr lang="en" sz="700">
                <a:solidFill>
                  <a:srgbClr val="C3E88D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users.role_id</a:t>
            </a:r>
            <a:r>
              <a:rPr lang="en" sz="700">
                <a:solidFill>
                  <a:srgbClr val="89DD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'</a:t>
            </a:r>
            <a:r>
              <a:rPr lang="en" sz="7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,</a:t>
            </a:r>
            <a:endParaRPr sz="700">
              <a:solidFill>
                <a:srgbClr val="EEFFFF"/>
              </a:solidFill>
              <a:highlight>
                <a:srgbClr val="212121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          </a:t>
            </a:r>
            <a:r>
              <a:rPr lang="en" sz="700">
                <a:solidFill>
                  <a:srgbClr val="C3E88D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to</a:t>
            </a:r>
            <a:r>
              <a:rPr lang="en" sz="700">
                <a:solidFill>
                  <a:srgbClr val="89DD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:</a:t>
            </a:r>
            <a:r>
              <a:rPr lang="en" sz="7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 </a:t>
            </a:r>
            <a:r>
              <a:rPr lang="en" sz="700">
                <a:solidFill>
                  <a:srgbClr val="89DD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'</a:t>
            </a:r>
            <a:r>
              <a:rPr lang="en" sz="700">
                <a:solidFill>
                  <a:srgbClr val="C3E88D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roles.id</a:t>
            </a:r>
            <a:r>
              <a:rPr lang="en" sz="700">
                <a:solidFill>
                  <a:srgbClr val="89DD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'</a:t>
            </a:r>
            <a:r>
              <a:rPr lang="en" sz="7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,</a:t>
            </a:r>
            <a:endParaRPr sz="700">
              <a:solidFill>
                <a:srgbClr val="EEFFFF"/>
              </a:solidFill>
              <a:highlight>
                <a:srgbClr val="212121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        },</a:t>
            </a:r>
            <a:endParaRPr sz="700">
              <a:solidFill>
                <a:srgbClr val="EEFFFF"/>
              </a:solidFill>
              <a:highlight>
                <a:srgbClr val="212121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      },</a:t>
            </a:r>
            <a:endParaRPr sz="700">
              <a:solidFill>
                <a:srgbClr val="EEFFFF"/>
              </a:solidFill>
              <a:highlight>
                <a:srgbClr val="212121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    }</a:t>
            </a:r>
            <a:r>
              <a:rPr lang="en" sz="700">
                <a:solidFill>
                  <a:srgbClr val="89DD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;</a:t>
            </a:r>
            <a:endParaRPr sz="700">
              <a:solidFill>
                <a:srgbClr val="89DDFF"/>
              </a:solidFill>
              <a:highlight>
                <a:srgbClr val="212121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  }</a:t>
            </a:r>
            <a:endParaRPr sz="700">
              <a:solidFill>
                <a:srgbClr val="EEFFFF"/>
              </a:solidFill>
              <a:highlight>
                <a:srgbClr val="212121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}</a:t>
            </a:r>
            <a:endParaRPr sz="700">
              <a:solidFill>
                <a:srgbClr val="C792EA"/>
              </a:solidFill>
              <a:highlight>
                <a:srgbClr val="212121"/>
              </a:highlight>
              <a:latin typeface="Ubuntu Mono"/>
              <a:ea typeface="Ubuntu Mono"/>
              <a:cs typeface="Ubuntu Mono"/>
              <a:sym typeface="Ubuntu Mono"/>
            </a:endParaRPr>
          </a:p>
        </p:txBody>
      </p:sp>
      <p:pic>
        <p:nvPicPr>
          <p:cNvPr id="621" name="Google Shape;621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1808713"/>
            <a:ext cx="4267201" cy="28151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94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express</a:t>
            </a:r>
            <a:endParaRPr/>
          </a:p>
        </p:txBody>
      </p:sp>
      <p:sp>
        <p:nvSpPr>
          <p:cNvPr id="627" name="Google Shape;627;p94"/>
          <p:cNvSpPr txBox="1"/>
          <p:nvPr>
            <p:ph idx="4294967295" type="body"/>
          </p:nvPr>
        </p:nvSpPr>
        <p:spPr>
          <a:xfrm>
            <a:off x="471900" y="934450"/>
            <a:ext cx="8222100" cy="8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 web framework and HTTP server on NPM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Object-oriented and functional API</a:t>
            </a:r>
            <a:endParaRPr/>
          </a:p>
        </p:txBody>
      </p:sp>
      <p:sp>
        <p:nvSpPr>
          <p:cNvPr id="628" name="Google Shape;628;p94"/>
          <p:cNvSpPr/>
          <p:nvPr/>
        </p:nvSpPr>
        <p:spPr>
          <a:xfrm>
            <a:off x="4572000" y="1656800"/>
            <a:ext cx="4352700" cy="3247200"/>
          </a:xfrm>
          <a:prstGeom prst="roundRect">
            <a:avLst>
              <a:gd fmla="val 4858" name="adj"/>
            </a:avLst>
          </a:prstGeom>
          <a:solidFill>
            <a:srgbClr val="21212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C792EA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const</a:t>
            </a:r>
            <a:r>
              <a:rPr lang="en" sz="7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 app </a:t>
            </a:r>
            <a:r>
              <a:rPr lang="en" sz="700">
                <a:solidFill>
                  <a:srgbClr val="C792EA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=</a:t>
            </a:r>
            <a:r>
              <a:rPr lang="en" sz="7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 </a:t>
            </a:r>
            <a:r>
              <a:rPr lang="en" sz="700">
                <a:solidFill>
                  <a:srgbClr val="82AA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express</a:t>
            </a:r>
            <a:r>
              <a:rPr lang="en" sz="7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();</a:t>
            </a:r>
            <a:endParaRPr sz="700">
              <a:solidFill>
                <a:srgbClr val="EEFFFF"/>
              </a:solidFill>
              <a:highlight>
                <a:srgbClr val="212121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 </a:t>
            </a:r>
            <a:endParaRPr sz="700">
              <a:solidFill>
                <a:srgbClr val="EEFFFF"/>
              </a:solidFill>
              <a:highlight>
                <a:srgbClr val="212121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app</a:t>
            </a:r>
            <a:r>
              <a:rPr lang="en" sz="700">
                <a:solidFill>
                  <a:srgbClr val="C792EA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.</a:t>
            </a:r>
            <a:r>
              <a:rPr lang="en" sz="700">
                <a:solidFill>
                  <a:srgbClr val="82AA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get</a:t>
            </a:r>
            <a:r>
              <a:rPr lang="en" sz="7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(</a:t>
            </a:r>
            <a:r>
              <a:rPr lang="en" sz="700">
                <a:solidFill>
                  <a:srgbClr val="89DD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'</a:t>
            </a:r>
            <a:r>
              <a:rPr lang="en" sz="700">
                <a:solidFill>
                  <a:srgbClr val="C3E88D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/</a:t>
            </a:r>
            <a:r>
              <a:rPr lang="en" sz="700">
                <a:solidFill>
                  <a:srgbClr val="89DD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'</a:t>
            </a:r>
            <a:r>
              <a:rPr lang="en" sz="7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, </a:t>
            </a:r>
            <a:r>
              <a:rPr lang="en" sz="700">
                <a:solidFill>
                  <a:srgbClr val="C792EA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function</a:t>
            </a:r>
            <a:r>
              <a:rPr lang="en" sz="7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 </a:t>
            </a:r>
            <a:r>
              <a:rPr lang="en" sz="700">
                <a:solidFill>
                  <a:srgbClr val="89DD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(</a:t>
            </a:r>
            <a:r>
              <a:rPr lang="en" sz="700">
                <a:solidFill>
                  <a:srgbClr val="FF5370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req</a:t>
            </a:r>
            <a:r>
              <a:rPr lang="en" sz="700">
                <a:solidFill>
                  <a:srgbClr val="89DD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,</a:t>
            </a:r>
            <a:r>
              <a:rPr lang="en" sz="7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 </a:t>
            </a:r>
            <a:r>
              <a:rPr lang="en" sz="700">
                <a:solidFill>
                  <a:srgbClr val="FF5370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res</a:t>
            </a:r>
            <a:r>
              <a:rPr lang="en" sz="700">
                <a:solidFill>
                  <a:srgbClr val="89DD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)</a:t>
            </a:r>
            <a:r>
              <a:rPr lang="en" sz="7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 {</a:t>
            </a:r>
            <a:endParaRPr sz="700">
              <a:solidFill>
                <a:srgbClr val="EEFFFF"/>
              </a:solidFill>
              <a:highlight>
                <a:srgbClr val="212121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  res</a:t>
            </a:r>
            <a:r>
              <a:rPr lang="en" sz="700">
                <a:solidFill>
                  <a:srgbClr val="C792EA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.</a:t>
            </a:r>
            <a:r>
              <a:rPr lang="en" sz="700">
                <a:solidFill>
                  <a:srgbClr val="82AA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json</a:t>
            </a:r>
            <a:r>
              <a:rPr lang="en" sz="7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({</a:t>
            </a:r>
            <a:endParaRPr sz="700">
              <a:solidFill>
                <a:srgbClr val="EEFFFF"/>
              </a:solidFill>
              <a:highlight>
                <a:srgbClr val="212121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    </a:t>
            </a:r>
            <a:r>
              <a:rPr lang="en" sz="700">
                <a:solidFill>
                  <a:srgbClr val="C3E88D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message</a:t>
            </a:r>
            <a:r>
              <a:rPr lang="en" sz="700">
                <a:solidFill>
                  <a:srgbClr val="89DD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:</a:t>
            </a:r>
            <a:r>
              <a:rPr lang="en" sz="7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 </a:t>
            </a:r>
            <a:r>
              <a:rPr lang="en" sz="700">
                <a:solidFill>
                  <a:srgbClr val="89DD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'</a:t>
            </a:r>
            <a:r>
              <a:rPr lang="en" sz="700">
                <a:solidFill>
                  <a:srgbClr val="C3E88D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Hello World</a:t>
            </a:r>
            <a:r>
              <a:rPr lang="en" sz="700">
                <a:solidFill>
                  <a:srgbClr val="89DD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'</a:t>
            </a:r>
            <a:endParaRPr sz="700">
              <a:solidFill>
                <a:srgbClr val="89DDFF"/>
              </a:solidFill>
              <a:highlight>
                <a:srgbClr val="212121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  })</a:t>
            </a:r>
            <a:endParaRPr sz="700">
              <a:solidFill>
                <a:srgbClr val="EEFFFF"/>
              </a:solidFill>
              <a:highlight>
                <a:srgbClr val="212121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});</a:t>
            </a:r>
            <a:endParaRPr sz="700">
              <a:solidFill>
                <a:srgbClr val="EEFFFF"/>
              </a:solidFill>
              <a:highlight>
                <a:srgbClr val="212121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 </a:t>
            </a:r>
            <a:endParaRPr sz="700">
              <a:solidFill>
                <a:srgbClr val="EEFFFF"/>
              </a:solidFill>
              <a:highlight>
                <a:srgbClr val="212121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app</a:t>
            </a:r>
            <a:r>
              <a:rPr lang="en" sz="700">
                <a:solidFill>
                  <a:srgbClr val="C792EA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.</a:t>
            </a:r>
            <a:r>
              <a:rPr lang="en" sz="700">
                <a:solidFill>
                  <a:srgbClr val="82AA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listen</a:t>
            </a:r>
            <a:r>
              <a:rPr lang="en" sz="7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(</a:t>
            </a:r>
            <a:r>
              <a:rPr lang="en" sz="700">
                <a:solidFill>
                  <a:srgbClr val="F78C6C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3000</a:t>
            </a:r>
            <a:r>
              <a:rPr lang="en" sz="7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);</a:t>
            </a:r>
            <a:endParaRPr sz="700">
              <a:solidFill>
                <a:srgbClr val="EEFFFF"/>
              </a:solidFill>
              <a:highlight>
                <a:srgbClr val="212121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rgbClr val="C792EA"/>
              </a:solidFill>
              <a:highlight>
                <a:srgbClr val="212121"/>
              </a:highlight>
              <a:latin typeface="Ubuntu Mono"/>
              <a:ea typeface="Ubuntu Mono"/>
              <a:cs typeface="Ubuntu Mono"/>
              <a:sym typeface="Ubuntu Mono"/>
            </a:endParaRPr>
          </a:p>
        </p:txBody>
      </p:sp>
      <p:pic>
        <p:nvPicPr>
          <p:cNvPr id="629" name="Google Shape;629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1805788"/>
            <a:ext cx="4267201" cy="28151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95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CRUD? REST?</a:t>
            </a:r>
            <a:endParaRPr/>
          </a:p>
        </p:txBody>
      </p:sp>
      <p:graphicFrame>
        <p:nvGraphicFramePr>
          <p:cNvPr id="635" name="Google Shape;635;p95"/>
          <p:cNvGraphicFramePr/>
          <p:nvPr/>
        </p:nvGraphicFramePr>
        <p:xfrm>
          <a:off x="952500" y="1186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{0447ACAE-29DD-40DA-9021-5CC03F2531A7}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</a:rPr>
                        <a:t>CRUD</a:t>
                      </a:r>
                      <a:endParaRPr b="1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</a:rPr>
                        <a:t>REST</a:t>
                      </a:r>
                      <a:endParaRPr b="1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CREATE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HTTP POST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READ (COLLECTION)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HTTP GET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READ (ONE RESOURCE)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HTTP GET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UPDATE (FULL)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HTTP PUT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UPDATE (PARTIAL)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HTTP PATCH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DELETE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HTTP DELETE</a:t>
                      </a:r>
                      <a:endParaRPr b="1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9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CRUD? REST?</a:t>
            </a:r>
            <a:endParaRPr/>
          </a:p>
        </p:txBody>
      </p:sp>
      <p:sp>
        <p:nvSpPr>
          <p:cNvPr id="641" name="Google Shape;641;p96"/>
          <p:cNvSpPr txBox="1"/>
          <p:nvPr>
            <p:ph idx="4294967295" type="body"/>
          </p:nvPr>
        </p:nvSpPr>
        <p:spPr>
          <a:xfrm>
            <a:off x="1166250" y="791825"/>
            <a:ext cx="6690600" cy="38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CREATE</a:t>
            </a:r>
            <a:endParaRPr sz="1400"/>
          </a:p>
        </p:txBody>
      </p:sp>
      <p:sp>
        <p:nvSpPr>
          <p:cNvPr id="642" name="Google Shape;642;p96"/>
          <p:cNvSpPr/>
          <p:nvPr/>
        </p:nvSpPr>
        <p:spPr>
          <a:xfrm>
            <a:off x="1166250" y="1176125"/>
            <a:ext cx="6690600" cy="469800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rgbClr val="FFFFFF"/>
                </a:solidFill>
                <a:latin typeface="Ubuntu Mono"/>
                <a:ea typeface="Ubuntu Mono"/>
                <a:cs typeface="Ubuntu Mono"/>
                <a:sym typeface="Ubuntu Mono"/>
              </a:rPr>
              <a:t>POST /users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643" name="Google Shape;643;p96"/>
          <p:cNvSpPr txBox="1"/>
          <p:nvPr>
            <p:ph idx="4294967295" type="body"/>
          </p:nvPr>
        </p:nvSpPr>
        <p:spPr>
          <a:xfrm>
            <a:off x="1166250" y="1645925"/>
            <a:ext cx="6690600" cy="38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READ (COLLECTION)</a:t>
            </a:r>
            <a:endParaRPr sz="1400"/>
          </a:p>
        </p:txBody>
      </p:sp>
      <p:sp>
        <p:nvSpPr>
          <p:cNvPr id="644" name="Google Shape;644;p96"/>
          <p:cNvSpPr/>
          <p:nvPr/>
        </p:nvSpPr>
        <p:spPr>
          <a:xfrm>
            <a:off x="1166250" y="2030225"/>
            <a:ext cx="6690600" cy="469800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rgbClr val="FFFFFF"/>
                </a:solidFill>
                <a:latin typeface="Ubuntu Mono"/>
                <a:ea typeface="Ubuntu Mono"/>
                <a:cs typeface="Ubuntu Mono"/>
                <a:sym typeface="Ubuntu Mono"/>
              </a:rPr>
              <a:t>GET /users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645" name="Google Shape;645;p96"/>
          <p:cNvSpPr txBox="1"/>
          <p:nvPr>
            <p:ph idx="4294967295" type="body"/>
          </p:nvPr>
        </p:nvSpPr>
        <p:spPr>
          <a:xfrm>
            <a:off x="1166250" y="2500025"/>
            <a:ext cx="6690600" cy="38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READ (ONE RESOURCE)</a:t>
            </a:r>
            <a:endParaRPr sz="1400"/>
          </a:p>
        </p:txBody>
      </p:sp>
      <p:sp>
        <p:nvSpPr>
          <p:cNvPr id="646" name="Google Shape;646;p96"/>
          <p:cNvSpPr/>
          <p:nvPr/>
        </p:nvSpPr>
        <p:spPr>
          <a:xfrm>
            <a:off x="1166250" y="2884325"/>
            <a:ext cx="6690600" cy="469800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rgbClr val="FFFFFF"/>
                </a:solidFill>
                <a:latin typeface="Ubuntu Mono"/>
                <a:ea typeface="Ubuntu Mono"/>
                <a:cs typeface="Ubuntu Mono"/>
                <a:sym typeface="Ubuntu Mono"/>
              </a:rPr>
              <a:t>GET /users/1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647" name="Google Shape;647;p96"/>
          <p:cNvSpPr txBox="1"/>
          <p:nvPr>
            <p:ph idx="4294967295" type="body"/>
          </p:nvPr>
        </p:nvSpPr>
        <p:spPr>
          <a:xfrm>
            <a:off x="1166250" y="3354125"/>
            <a:ext cx="6690600" cy="38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UPDATE (FULL)</a:t>
            </a:r>
            <a:endParaRPr sz="1400"/>
          </a:p>
        </p:txBody>
      </p:sp>
      <p:sp>
        <p:nvSpPr>
          <p:cNvPr id="648" name="Google Shape;648;p96"/>
          <p:cNvSpPr/>
          <p:nvPr/>
        </p:nvSpPr>
        <p:spPr>
          <a:xfrm>
            <a:off x="1166250" y="3738425"/>
            <a:ext cx="6690600" cy="469800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rgbClr val="FFFFFF"/>
                </a:solidFill>
                <a:latin typeface="Ubuntu Mono"/>
                <a:ea typeface="Ubuntu Mono"/>
                <a:cs typeface="Ubuntu Mono"/>
                <a:sym typeface="Ubuntu Mono"/>
              </a:rPr>
              <a:t>PUT /users/1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97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CRUD? REST?</a:t>
            </a:r>
            <a:endParaRPr/>
          </a:p>
        </p:txBody>
      </p:sp>
      <p:sp>
        <p:nvSpPr>
          <p:cNvPr id="654" name="Google Shape;654;p97"/>
          <p:cNvSpPr txBox="1"/>
          <p:nvPr>
            <p:ph idx="4294967295" type="body"/>
          </p:nvPr>
        </p:nvSpPr>
        <p:spPr>
          <a:xfrm>
            <a:off x="1166250" y="791825"/>
            <a:ext cx="6690600" cy="38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UPDATE (PARTIAL)</a:t>
            </a:r>
            <a:endParaRPr sz="1400"/>
          </a:p>
        </p:txBody>
      </p:sp>
      <p:sp>
        <p:nvSpPr>
          <p:cNvPr id="655" name="Google Shape;655;p97"/>
          <p:cNvSpPr/>
          <p:nvPr/>
        </p:nvSpPr>
        <p:spPr>
          <a:xfrm>
            <a:off x="1166250" y="1176125"/>
            <a:ext cx="6690600" cy="469800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rgbClr val="FFFFFF"/>
                </a:solidFill>
                <a:latin typeface="Ubuntu Mono"/>
                <a:ea typeface="Ubuntu Mono"/>
                <a:cs typeface="Ubuntu Mono"/>
                <a:sym typeface="Ubuntu Mono"/>
              </a:rPr>
              <a:t>PATCH /users/1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656" name="Google Shape;656;p97"/>
          <p:cNvSpPr txBox="1"/>
          <p:nvPr>
            <p:ph idx="4294967295" type="body"/>
          </p:nvPr>
        </p:nvSpPr>
        <p:spPr>
          <a:xfrm>
            <a:off x="1166250" y="1645925"/>
            <a:ext cx="6690600" cy="38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DELETE</a:t>
            </a:r>
            <a:endParaRPr sz="1400"/>
          </a:p>
        </p:txBody>
      </p:sp>
      <p:sp>
        <p:nvSpPr>
          <p:cNvPr id="657" name="Google Shape;657;p97"/>
          <p:cNvSpPr/>
          <p:nvPr/>
        </p:nvSpPr>
        <p:spPr>
          <a:xfrm>
            <a:off x="1166250" y="2030225"/>
            <a:ext cx="6690600" cy="469800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rgbClr val="FFFFFF"/>
                </a:solidFill>
                <a:latin typeface="Ubuntu Mono"/>
                <a:ea typeface="Ubuntu Mono"/>
                <a:cs typeface="Ubuntu Mono"/>
                <a:sym typeface="Ubuntu Mono"/>
              </a:rPr>
              <a:t>DELETE /users/1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9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Environment variables</a:t>
            </a:r>
            <a:endParaRPr/>
          </a:p>
        </p:txBody>
      </p:sp>
      <p:pic>
        <p:nvPicPr>
          <p:cNvPr id="663" name="Google Shape;663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9688" y="756700"/>
            <a:ext cx="2893374" cy="4219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64" name="Google Shape;664;p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71663" y="756700"/>
            <a:ext cx="2751750" cy="2711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99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Dockerfile</a:t>
            </a:r>
            <a:endParaRPr/>
          </a:p>
        </p:txBody>
      </p:sp>
      <p:sp>
        <p:nvSpPr>
          <p:cNvPr id="670" name="Google Shape;670;p99"/>
          <p:cNvSpPr/>
          <p:nvPr/>
        </p:nvSpPr>
        <p:spPr>
          <a:xfrm>
            <a:off x="920950" y="821175"/>
            <a:ext cx="3498600" cy="4110900"/>
          </a:xfrm>
          <a:prstGeom prst="roundRect">
            <a:avLst>
              <a:gd fmla="val 4858" name="adj"/>
            </a:avLst>
          </a:prstGeom>
          <a:solidFill>
            <a:srgbClr val="21212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700">
                <a:solidFill>
                  <a:srgbClr val="8C9094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# Version of Node.js to use</a:t>
            </a:r>
            <a:endParaRPr i="1" sz="700">
              <a:solidFill>
                <a:srgbClr val="8C9094"/>
              </a:solidFill>
              <a:highlight>
                <a:srgbClr val="212121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82AA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FROM</a:t>
            </a:r>
            <a:r>
              <a:rPr lang="en" sz="7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 node:12-alpine</a:t>
            </a:r>
            <a:endParaRPr sz="700">
              <a:solidFill>
                <a:srgbClr val="EEFFFF"/>
              </a:solidFill>
              <a:highlight>
                <a:srgbClr val="212121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rgbClr val="EEFFFF"/>
              </a:solidFill>
              <a:highlight>
                <a:srgbClr val="212121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82AA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LABEL</a:t>
            </a:r>
            <a:r>
              <a:rPr lang="en" sz="7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 maintainer=</a:t>
            </a:r>
            <a:r>
              <a:rPr lang="en" sz="700">
                <a:solidFill>
                  <a:srgbClr val="C3E88D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"Daniel Shevtsov &lt;daniel.shevtsov@gmail.com&gt;"</a:t>
            </a:r>
            <a:endParaRPr sz="700">
              <a:solidFill>
                <a:srgbClr val="C3E88D"/>
              </a:solidFill>
              <a:highlight>
                <a:srgbClr val="212121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rgbClr val="EEFFFF"/>
              </a:solidFill>
              <a:highlight>
                <a:srgbClr val="212121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700">
                <a:solidFill>
                  <a:srgbClr val="8C9094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# Download native dependencies</a:t>
            </a:r>
            <a:endParaRPr i="1" sz="700">
              <a:solidFill>
                <a:srgbClr val="8C9094"/>
              </a:solidFill>
              <a:highlight>
                <a:srgbClr val="212121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700">
                <a:solidFill>
                  <a:srgbClr val="8C9094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# See https://github.com/kelektiv/node.bcrypt.js/wiki/Installation-Instructions#alpine-linux-based-images</a:t>
            </a:r>
            <a:endParaRPr i="1" sz="700">
              <a:solidFill>
                <a:srgbClr val="8C9094"/>
              </a:solidFill>
              <a:highlight>
                <a:srgbClr val="212121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rgbClr val="EEFFFF"/>
              </a:solidFill>
              <a:highlight>
                <a:srgbClr val="212121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82AA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RUN</a:t>
            </a:r>
            <a:r>
              <a:rPr lang="en" sz="7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 apk --no-cache add --virtual builds-deps build-base python</a:t>
            </a:r>
            <a:endParaRPr sz="700">
              <a:solidFill>
                <a:srgbClr val="EEFFFF"/>
              </a:solidFill>
              <a:highlight>
                <a:srgbClr val="212121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rgbClr val="EEFFFF"/>
              </a:solidFill>
              <a:highlight>
                <a:srgbClr val="212121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700">
                <a:solidFill>
                  <a:srgbClr val="8C9094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# Set node environment with default to production</a:t>
            </a:r>
            <a:endParaRPr i="1" sz="700">
              <a:solidFill>
                <a:srgbClr val="8C9094"/>
              </a:solidFill>
              <a:highlight>
                <a:srgbClr val="212121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82AA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ARG</a:t>
            </a:r>
            <a:r>
              <a:rPr lang="en" sz="7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 NODE_ENV=production</a:t>
            </a:r>
            <a:endParaRPr sz="700">
              <a:solidFill>
                <a:srgbClr val="EEFFFF"/>
              </a:solidFill>
              <a:highlight>
                <a:srgbClr val="212121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82AA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ENV</a:t>
            </a:r>
            <a:r>
              <a:rPr lang="en" sz="7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 NODE_ENV $NODE_ENV</a:t>
            </a:r>
            <a:endParaRPr sz="700">
              <a:solidFill>
                <a:srgbClr val="EEFFFF"/>
              </a:solidFill>
              <a:highlight>
                <a:srgbClr val="212121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rgbClr val="EEFFFF"/>
              </a:solidFill>
              <a:highlight>
                <a:srgbClr val="212121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700">
                <a:solidFill>
                  <a:srgbClr val="8C9094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# default to port 3000 for node, and 9229 and 9230 (tests) for debug</a:t>
            </a:r>
            <a:endParaRPr i="1" sz="700">
              <a:solidFill>
                <a:srgbClr val="8C9094"/>
              </a:solidFill>
              <a:highlight>
                <a:srgbClr val="212121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82AA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ARG</a:t>
            </a:r>
            <a:r>
              <a:rPr lang="en" sz="7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 PORT=8080</a:t>
            </a:r>
            <a:endParaRPr sz="700">
              <a:solidFill>
                <a:srgbClr val="EEFFFF"/>
              </a:solidFill>
              <a:highlight>
                <a:srgbClr val="212121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82AA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ENV</a:t>
            </a:r>
            <a:r>
              <a:rPr lang="en" sz="7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 PORT $PORT</a:t>
            </a:r>
            <a:endParaRPr sz="700">
              <a:solidFill>
                <a:srgbClr val="EEFFFF"/>
              </a:solidFill>
              <a:highlight>
                <a:srgbClr val="212121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rgbClr val="EEFFFF"/>
              </a:solidFill>
              <a:highlight>
                <a:srgbClr val="212121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700">
                <a:solidFill>
                  <a:srgbClr val="8C9094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# Create app directory</a:t>
            </a:r>
            <a:endParaRPr i="1" sz="700">
              <a:solidFill>
                <a:srgbClr val="8C9094"/>
              </a:solidFill>
              <a:highlight>
                <a:srgbClr val="212121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82AA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WORKDIR</a:t>
            </a:r>
            <a:r>
              <a:rPr lang="en" sz="7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 /usr/src/app</a:t>
            </a:r>
            <a:endParaRPr sz="700">
              <a:solidFill>
                <a:srgbClr val="EEFFFF"/>
              </a:solidFill>
              <a:highlight>
                <a:srgbClr val="212121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700">
              <a:solidFill>
                <a:srgbClr val="8C9094"/>
              </a:solidFill>
              <a:highlight>
                <a:srgbClr val="212121"/>
              </a:highlight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671" name="Google Shape;671;p99"/>
          <p:cNvSpPr/>
          <p:nvPr/>
        </p:nvSpPr>
        <p:spPr>
          <a:xfrm>
            <a:off x="4724400" y="821175"/>
            <a:ext cx="3591900" cy="4110900"/>
          </a:xfrm>
          <a:prstGeom prst="roundRect">
            <a:avLst>
              <a:gd fmla="val 4858" name="adj"/>
            </a:avLst>
          </a:prstGeom>
          <a:solidFill>
            <a:srgbClr val="21212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700">
                <a:solidFill>
                  <a:srgbClr val="8C9094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# Set the app user as the owner of the app directory</a:t>
            </a:r>
            <a:endParaRPr i="1" sz="700">
              <a:solidFill>
                <a:srgbClr val="8C9094"/>
              </a:solidFill>
              <a:highlight>
                <a:srgbClr val="212121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82AA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RUN</a:t>
            </a:r>
            <a:r>
              <a:rPr lang="en" sz="7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 chown node:node .</a:t>
            </a:r>
            <a:endParaRPr sz="700">
              <a:solidFill>
                <a:srgbClr val="EEFFFF"/>
              </a:solidFill>
              <a:highlight>
                <a:srgbClr val="212121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rgbClr val="EEFFFF"/>
              </a:solidFill>
              <a:highlight>
                <a:srgbClr val="212121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700">
                <a:solidFill>
                  <a:srgbClr val="8C9094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# Set user to run app</a:t>
            </a:r>
            <a:endParaRPr i="1" sz="700">
              <a:solidFill>
                <a:srgbClr val="8C9094"/>
              </a:solidFill>
              <a:highlight>
                <a:srgbClr val="212121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82AA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USER</a:t>
            </a:r>
            <a:r>
              <a:rPr lang="en" sz="7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 node</a:t>
            </a:r>
            <a:endParaRPr sz="700">
              <a:solidFill>
                <a:srgbClr val="EEFFFF"/>
              </a:solidFill>
              <a:highlight>
                <a:srgbClr val="212121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rgbClr val="EEFFFF"/>
              </a:solidFill>
              <a:highlight>
                <a:srgbClr val="212121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700">
                <a:solidFill>
                  <a:srgbClr val="8C9094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# Install app dependencies</a:t>
            </a:r>
            <a:endParaRPr i="1" sz="700">
              <a:solidFill>
                <a:srgbClr val="8C9094"/>
              </a:solidFill>
              <a:highlight>
                <a:srgbClr val="212121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82AA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COPY</a:t>
            </a:r>
            <a:r>
              <a:rPr lang="en" sz="7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 --chown=node:node package*.json ./</a:t>
            </a:r>
            <a:endParaRPr sz="700">
              <a:solidFill>
                <a:srgbClr val="EEFFFF"/>
              </a:solidFill>
              <a:highlight>
                <a:srgbClr val="212121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rgbClr val="EEFFFF"/>
              </a:solidFill>
              <a:highlight>
                <a:srgbClr val="212121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700">
                <a:solidFill>
                  <a:srgbClr val="8C9094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# NOTE: Rebuild bcrypt based on official instructions.</a:t>
            </a:r>
            <a:endParaRPr i="1" sz="700">
              <a:solidFill>
                <a:srgbClr val="8C9094"/>
              </a:solidFill>
              <a:highlight>
                <a:srgbClr val="212121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700">
                <a:solidFill>
                  <a:srgbClr val="8C9094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# See https://github.com/kelektiv/node.bcrypt.js/wiki/Installation-Instructions#alpine-linux-based-images</a:t>
            </a:r>
            <a:endParaRPr i="1" sz="700">
              <a:solidFill>
                <a:srgbClr val="8C9094"/>
              </a:solidFill>
              <a:highlight>
                <a:srgbClr val="212121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82AA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RUN</a:t>
            </a:r>
            <a:r>
              <a:rPr lang="en" sz="7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 npm ci --only=production &amp;&amp; \</a:t>
            </a:r>
            <a:endParaRPr sz="700">
              <a:solidFill>
                <a:srgbClr val="EEFFFF"/>
              </a:solidFill>
              <a:highlight>
                <a:srgbClr val="212121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  npm rebuild bcrypt --build-from-source</a:t>
            </a:r>
            <a:endParaRPr sz="700">
              <a:solidFill>
                <a:srgbClr val="EEFFFF"/>
              </a:solidFill>
              <a:highlight>
                <a:srgbClr val="212121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rgbClr val="EEFFFF"/>
              </a:solidFill>
              <a:highlight>
                <a:srgbClr val="212121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700">
                <a:solidFill>
                  <a:srgbClr val="8C9094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# Bundle app source</a:t>
            </a:r>
            <a:endParaRPr i="1" sz="700">
              <a:solidFill>
                <a:srgbClr val="8C9094"/>
              </a:solidFill>
              <a:highlight>
                <a:srgbClr val="212121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82AA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COPY</a:t>
            </a:r>
            <a:r>
              <a:rPr lang="en" sz="7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 --chown=node:node . .</a:t>
            </a:r>
            <a:endParaRPr sz="700">
              <a:solidFill>
                <a:srgbClr val="EEFFFF"/>
              </a:solidFill>
              <a:highlight>
                <a:srgbClr val="212121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rgbClr val="EEFFFF"/>
              </a:solidFill>
              <a:highlight>
                <a:srgbClr val="212121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700">
                <a:solidFill>
                  <a:srgbClr val="8C9094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# Expose app ports</a:t>
            </a:r>
            <a:endParaRPr i="1" sz="700">
              <a:solidFill>
                <a:srgbClr val="8C9094"/>
              </a:solidFill>
              <a:highlight>
                <a:srgbClr val="212121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82AA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EXPOSE</a:t>
            </a:r>
            <a:r>
              <a:rPr lang="en" sz="7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 $PORT</a:t>
            </a:r>
            <a:endParaRPr sz="700">
              <a:solidFill>
                <a:srgbClr val="EEFFFF"/>
              </a:solidFill>
              <a:highlight>
                <a:srgbClr val="212121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rgbClr val="EEFFFF"/>
              </a:solidFill>
              <a:highlight>
                <a:srgbClr val="212121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700">
                <a:solidFill>
                  <a:srgbClr val="8C9094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# Pre-configure app</a:t>
            </a:r>
            <a:endParaRPr i="1" sz="700">
              <a:solidFill>
                <a:srgbClr val="8C9094"/>
              </a:solidFill>
              <a:highlight>
                <a:srgbClr val="212121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82AA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ENTRYPOINT</a:t>
            </a:r>
            <a:r>
              <a:rPr lang="en" sz="7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 [</a:t>
            </a:r>
            <a:r>
              <a:rPr lang="en" sz="700">
                <a:solidFill>
                  <a:srgbClr val="C3E88D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"./docker-entrypoint.sh"</a:t>
            </a:r>
            <a:r>
              <a:rPr lang="en" sz="7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]</a:t>
            </a:r>
            <a:endParaRPr sz="700">
              <a:solidFill>
                <a:srgbClr val="EEFFFF"/>
              </a:solidFill>
              <a:highlight>
                <a:srgbClr val="212121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rgbClr val="EEFFFF"/>
              </a:solidFill>
              <a:highlight>
                <a:srgbClr val="212121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700">
                <a:solidFill>
                  <a:srgbClr val="8C9094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# Start app</a:t>
            </a:r>
            <a:endParaRPr i="1" sz="700">
              <a:solidFill>
                <a:srgbClr val="8C9094"/>
              </a:solidFill>
              <a:highlight>
                <a:srgbClr val="212121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82AA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CMD</a:t>
            </a:r>
            <a:r>
              <a:rPr lang="en" sz="7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 [</a:t>
            </a:r>
            <a:r>
              <a:rPr lang="en" sz="700">
                <a:solidFill>
                  <a:srgbClr val="C3E88D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"node"</a:t>
            </a:r>
            <a:r>
              <a:rPr lang="en" sz="7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, </a:t>
            </a:r>
            <a:r>
              <a:rPr lang="en" sz="700">
                <a:solidFill>
                  <a:srgbClr val="C3E88D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"src/index"</a:t>
            </a:r>
            <a:r>
              <a:rPr lang="en" sz="7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]</a:t>
            </a:r>
            <a:endParaRPr sz="700">
              <a:solidFill>
                <a:srgbClr val="EEFFFF"/>
              </a:solidFill>
              <a:highlight>
                <a:srgbClr val="212121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700">
              <a:solidFill>
                <a:srgbClr val="8C9094"/>
              </a:solidFill>
              <a:highlight>
                <a:srgbClr val="212121"/>
              </a:highlight>
              <a:latin typeface="Ubuntu Mono"/>
              <a:ea typeface="Ubuntu Mono"/>
              <a:cs typeface="Ubuntu Mono"/>
              <a:sym typeface="Ubuntu Mono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100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</a:t>
            </a:r>
            <a:r>
              <a:rPr lang="en"/>
              <a:t>ocker-compose.yml entries</a:t>
            </a:r>
            <a:endParaRPr/>
          </a:p>
        </p:txBody>
      </p:sp>
      <p:sp>
        <p:nvSpPr>
          <p:cNvPr id="677" name="Google Shape;677;p100"/>
          <p:cNvSpPr/>
          <p:nvPr/>
        </p:nvSpPr>
        <p:spPr>
          <a:xfrm>
            <a:off x="3234450" y="825775"/>
            <a:ext cx="2554200" cy="4110900"/>
          </a:xfrm>
          <a:prstGeom prst="roundRect">
            <a:avLst>
              <a:gd fmla="val 4858" name="adj"/>
            </a:avLst>
          </a:prstGeom>
          <a:solidFill>
            <a:srgbClr val="21212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07178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version</a:t>
            </a:r>
            <a:r>
              <a:rPr lang="en" sz="700">
                <a:solidFill>
                  <a:srgbClr val="89DD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:</a:t>
            </a:r>
            <a:r>
              <a:rPr lang="en" sz="7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 </a:t>
            </a:r>
            <a:r>
              <a:rPr lang="en" sz="700">
                <a:solidFill>
                  <a:srgbClr val="89DD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"</a:t>
            </a:r>
            <a:r>
              <a:rPr lang="en" sz="700">
                <a:solidFill>
                  <a:srgbClr val="C3E88D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3.0</a:t>
            </a:r>
            <a:r>
              <a:rPr lang="en" sz="700">
                <a:solidFill>
                  <a:srgbClr val="89DD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"</a:t>
            </a:r>
            <a:endParaRPr sz="700">
              <a:solidFill>
                <a:srgbClr val="89DDFF"/>
              </a:solidFill>
              <a:highlight>
                <a:srgbClr val="212121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rgbClr val="EEFFFF"/>
              </a:solidFill>
              <a:highlight>
                <a:srgbClr val="212121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07178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services</a:t>
            </a:r>
            <a:r>
              <a:rPr lang="en" sz="700">
                <a:solidFill>
                  <a:srgbClr val="89DD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:</a:t>
            </a:r>
            <a:endParaRPr sz="700">
              <a:solidFill>
                <a:srgbClr val="89DDFF"/>
              </a:solidFill>
              <a:highlight>
                <a:srgbClr val="212121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89DD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  </a:t>
            </a:r>
            <a:r>
              <a:rPr i="1" lang="en" sz="700">
                <a:solidFill>
                  <a:srgbClr val="8C9094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# API</a:t>
            </a:r>
            <a:endParaRPr i="1" sz="700">
              <a:solidFill>
                <a:srgbClr val="8C9094"/>
              </a:solidFill>
              <a:highlight>
                <a:srgbClr val="212121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  </a:t>
            </a:r>
            <a:r>
              <a:rPr lang="en" sz="700">
                <a:solidFill>
                  <a:srgbClr val="F07178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api</a:t>
            </a:r>
            <a:r>
              <a:rPr lang="en" sz="700">
                <a:solidFill>
                  <a:srgbClr val="89DD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:</a:t>
            </a:r>
            <a:endParaRPr sz="700">
              <a:solidFill>
                <a:srgbClr val="89DDFF"/>
              </a:solidFill>
              <a:highlight>
                <a:srgbClr val="212121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    </a:t>
            </a:r>
            <a:r>
              <a:rPr lang="en" sz="700">
                <a:solidFill>
                  <a:srgbClr val="F07178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build</a:t>
            </a:r>
            <a:r>
              <a:rPr lang="en" sz="700">
                <a:solidFill>
                  <a:srgbClr val="89DD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:</a:t>
            </a:r>
            <a:r>
              <a:rPr lang="en" sz="7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 </a:t>
            </a:r>
            <a:r>
              <a:rPr lang="en" sz="700">
                <a:solidFill>
                  <a:srgbClr val="C3E88D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./packages/api</a:t>
            </a:r>
            <a:endParaRPr sz="700">
              <a:solidFill>
                <a:srgbClr val="C3E88D"/>
              </a:solidFill>
              <a:highlight>
                <a:srgbClr val="212121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    </a:t>
            </a:r>
            <a:r>
              <a:rPr lang="en" sz="700">
                <a:solidFill>
                  <a:srgbClr val="F07178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image</a:t>
            </a:r>
            <a:r>
              <a:rPr lang="en" sz="700">
                <a:solidFill>
                  <a:srgbClr val="89DD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:</a:t>
            </a:r>
            <a:r>
              <a:rPr lang="en" sz="7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 </a:t>
            </a:r>
            <a:r>
              <a:rPr lang="en" sz="700">
                <a:solidFill>
                  <a:srgbClr val="C3E88D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shevtsod/ense483-project-api</a:t>
            </a:r>
            <a:endParaRPr sz="700">
              <a:solidFill>
                <a:srgbClr val="C3E88D"/>
              </a:solidFill>
              <a:highlight>
                <a:srgbClr val="212121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    </a:t>
            </a:r>
            <a:r>
              <a:rPr lang="en" sz="700">
                <a:solidFill>
                  <a:srgbClr val="F07178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container_name</a:t>
            </a:r>
            <a:r>
              <a:rPr lang="en" sz="700">
                <a:solidFill>
                  <a:srgbClr val="89DD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:</a:t>
            </a:r>
            <a:r>
              <a:rPr lang="en" sz="7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 </a:t>
            </a:r>
            <a:r>
              <a:rPr lang="en" sz="700">
                <a:solidFill>
                  <a:srgbClr val="C3E88D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api</a:t>
            </a:r>
            <a:endParaRPr sz="700">
              <a:solidFill>
                <a:srgbClr val="C3E88D"/>
              </a:solidFill>
              <a:highlight>
                <a:srgbClr val="212121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    </a:t>
            </a:r>
            <a:r>
              <a:rPr lang="en" sz="700">
                <a:solidFill>
                  <a:srgbClr val="F07178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restart</a:t>
            </a:r>
            <a:r>
              <a:rPr lang="en" sz="700">
                <a:solidFill>
                  <a:srgbClr val="89DD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:</a:t>
            </a:r>
            <a:r>
              <a:rPr lang="en" sz="7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 </a:t>
            </a:r>
            <a:r>
              <a:rPr lang="en" sz="700">
                <a:solidFill>
                  <a:srgbClr val="C3E88D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always</a:t>
            </a:r>
            <a:endParaRPr sz="700">
              <a:solidFill>
                <a:srgbClr val="C3E88D"/>
              </a:solidFill>
              <a:highlight>
                <a:srgbClr val="212121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    </a:t>
            </a:r>
            <a:r>
              <a:rPr lang="en" sz="700">
                <a:solidFill>
                  <a:srgbClr val="F07178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ports</a:t>
            </a:r>
            <a:r>
              <a:rPr lang="en" sz="700">
                <a:solidFill>
                  <a:srgbClr val="89DD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:</a:t>
            </a:r>
            <a:endParaRPr sz="700">
              <a:solidFill>
                <a:srgbClr val="89DDFF"/>
              </a:solidFill>
              <a:highlight>
                <a:srgbClr val="212121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      </a:t>
            </a:r>
            <a:r>
              <a:rPr lang="en" sz="700">
                <a:solidFill>
                  <a:srgbClr val="89DD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-</a:t>
            </a:r>
            <a:r>
              <a:rPr lang="en" sz="7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 </a:t>
            </a:r>
            <a:r>
              <a:rPr lang="en" sz="700">
                <a:solidFill>
                  <a:srgbClr val="89DD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"</a:t>
            </a:r>
            <a:r>
              <a:rPr lang="en" sz="700">
                <a:solidFill>
                  <a:srgbClr val="C3E88D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8081:8080</a:t>
            </a:r>
            <a:r>
              <a:rPr lang="en" sz="700">
                <a:solidFill>
                  <a:srgbClr val="89DD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"</a:t>
            </a:r>
            <a:endParaRPr sz="700">
              <a:solidFill>
                <a:srgbClr val="89DDFF"/>
              </a:solidFill>
              <a:highlight>
                <a:srgbClr val="212121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    </a:t>
            </a:r>
            <a:r>
              <a:rPr lang="en" sz="700">
                <a:solidFill>
                  <a:srgbClr val="F07178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environment</a:t>
            </a:r>
            <a:r>
              <a:rPr lang="en" sz="700">
                <a:solidFill>
                  <a:srgbClr val="89DD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:</a:t>
            </a:r>
            <a:endParaRPr sz="700">
              <a:solidFill>
                <a:srgbClr val="89DDFF"/>
              </a:solidFill>
              <a:highlight>
                <a:srgbClr val="212121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      </a:t>
            </a:r>
            <a:r>
              <a:rPr lang="en" sz="700">
                <a:solidFill>
                  <a:srgbClr val="F07178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HOST</a:t>
            </a:r>
            <a:r>
              <a:rPr lang="en" sz="700">
                <a:solidFill>
                  <a:srgbClr val="89DD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:</a:t>
            </a:r>
            <a:r>
              <a:rPr lang="en" sz="7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 </a:t>
            </a:r>
            <a:r>
              <a:rPr lang="en" sz="700">
                <a:solidFill>
                  <a:srgbClr val="C3E88D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api</a:t>
            </a:r>
            <a:endParaRPr sz="700">
              <a:solidFill>
                <a:srgbClr val="C3E88D"/>
              </a:solidFill>
              <a:highlight>
                <a:srgbClr val="212121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      </a:t>
            </a:r>
            <a:r>
              <a:rPr lang="en" sz="700">
                <a:solidFill>
                  <a:srgbClr val="F07178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SECRET_KEY</a:t>
            </a:r>
            <a:r>
              <a:rPr lang="en" sz="700">
                <a:solidFill>
                  <a:srgbClr val="89DD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:</a:t>
            </a:r>
            <a:r>
              <a:rPr lang="en" sz="7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 </a:t>
            </a:r>
            <a:r>
              <a:rPr lang="en" sz="700">
                <a:solidFill>
                  <a:srgbClr val="C3E88D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${SECRET_KEY}</a:t>
            </a:r>
            <a:endParaRPr sz="700">
              <a:solidFill>
                <a:srgbClr val="C3E88D"/>
              </a:solidFill>
              <a:highlight>
                <a:srgbClr val="212121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      </a:t>
            </a:r>
            <a:r>
              <a:rPr lang="en" sz="700">
                <a:solidFill>
                  <a:srgbClr val="F07178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DB_HOST</a:t>
            </a:r>
            <a:r>
              <a:rPr lang="en" sz="700">
                <a:solidFill>
                  <a:srgbClr val="89DD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:</a:t>
            </a:r>
            <a:r>
              <a:rPr lang="en" sz="7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 </a:t>
            </a:r>
            <a:r>
              <a:rPr lang="en" sz="700">
                <a:solidFill>
                  <a:srgbClr val="C3E88D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mariadb</a:t>
            </a:r>
            <a:endParaRPr sz="700">
              <a:solidFill>
                <a:srgbClr val="C3E88D"/>
              </a:solidFill>
              <a:highlight>
                <a:srgbClr val="212121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      </a:t>
            </a:r>
            <a:r>
              <a:rPr lang="en" sz="700">
                <a:solidFill>
                  <a:srgbClr val="F07178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DB_DB</a:t>
            </a:r>
            <a:r>
              <a:rPr lang="en" sz="700">
                <a:solidFill>
                  <a:srgbClr val="89DD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:</a:t>
            </a:r>
            <a:r>
              <a:rPr lang="en" sz="7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 </a:t>
            </a:r>
            <a:r>
              <a:rPr lang="en" sz="700">
                <a:solidFill>
                  <a:srgbClr val="C3E88D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project</a:t>
            </a:r>
            <a:endParaRPr sz="700">
              <a:solidFill>
                <a:srgbClr val="C3E88D"/>
              </a:solidFill>
              <a:highlight>
                <a:srgbClr val="212121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      </a:t>
            </a:r>
            <a:r>
              <a:rPr lang="en" sz="700">
                <a:solidFill>
                  <a:srgbClr val="F07178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DB_USERNAME</a:t>
            </a:r>
            <a:r>
              <a:rPr lang="en" sz="700">
                <a:solidFill>
                  <a:srgbClr val="89DD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:</a:t>
            </a:r>
            <a:r>
              <a:rPr lang="en" sz="7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 </a:t>
            </a:r>
            <a:r>
              <a:rPr lang="en" sz="700">
                <a:solidFill>
                  <a:srgbClr val="C3E88D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project_admin</a:t>
            </a:r>
            <a:endParaRPr sz="700">
              <a:solidFill>
                <a:srgbClr val="C3E88D"/>
              </a:solidFill>
              <a:highlight>
                <a:srgbClr val="212121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      </a:t>
            </a:r>
            <a:r>
              <a:rPr lang="en" sz="700">
                <a:solidFill>
                  <a:srgbClr val="F07178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DB_PASSWORD</a:t>
            </a:r>
            <a:r>
              <a:rPr lang="en" sz="700">
                <a:solidFill>
                  <a:srgbClr val="89DD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:</a:t>
            </a:r>
            <a:r>
              <a:rPr lang="en" sz="7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 </a:t>
            </a:r>
            <a:r>
              <a:rPr lang="en" sz="700">
                <a:solidFill>
                  <a:srgbClr val="C3E88D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${DB_PASSWORD}</a:t>
            </a:r>
            <a:endParaRPr sz="700">
              <a:solidFill>
                <a:srgbClr val="C3E88D"/>
              </a:solidFill>
              <a:highlight>
                <a:srgbClr val="212121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      </a:t>
            </a:r>
            <a:r>
              <a:rPr lang="en" sz="700">
                <a:solidFill>
                  <a:srgbClr val="F07178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INFLUX_HOST</a:t>
            </a:r>
            <a:r>
              <a:rPr lang="en" sz="700">
                <a:solidFill>
                  <a:srgbClr val="89DD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:</a:t>
            </a:r>
            <a:r>
              <a:rPr lang="en" sz="7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 </a:t>
            </a:r>
            <a:r>
              <a:rPr lang="en" sz="700">
                <a:solidFill>
                  <a:srgbClr val="C3E88D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influxdb</a:t>
            </a:r>
            <a:endParaRPr sz="700">
              <a:solidFill>
                <a:srgbClr val="C3E88D"/>
              </a:solidFill>
              <a:highlight>
                <a:srgbClr val="212121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      </a:t>
            </a:r>
            <a:r>
              <a:rPr lang="en" sz="700">
                <a:solidFill>
                  <a:srgbClr val="F07178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INFLUX_DB</a:t>
            </a:r>
            <a:r>
              <a:rPr lang="en" sz="700">
                <a:solidFill>
                  <a:srgbClr val="89DD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:</a:t>
            </a:r>
            <a:r>
              <a:rPr lang="en" sz="7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 </a:t>
            </a:r>
            <a:r>
              <a:rPr lang="en" sz="700">
                <a:solidFill>
                  <a:srgbClr val="C3E88D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project</a:t>
            </a:r>
            <a:endParaRPr sz="700">
              <a:solidFill>
                <a:srgbClr val="C3E88D"/>
              </a:solidFill>
              <a:highlight>
                <a:srgbClr val="212121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      </a:t>
            </a:r>
            <a:r>
              <a:rPr lang="en" sz="700">
                <a:solidFill>
                  <a:srgbClr val="F07178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INFLUX_USERNAME</a:t>
            </a:r>
            <a:r>
              <a:rPr lang="en" sz="700">
                <a:solidFill>
                  <a:srgbClr val="89DD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:</a:t>
            </a:r>
            <a:r>
              <a:rPr lang="en" sz="7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 </a:t>
            </a:r>
            <a:r>
              <a:rPr lang="en" sz="700">
                <a:solidFill>
                  <a:srgbClr val="C3E88D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project_admin</a:t>
            </a:r>
            <a:endParaRPr sz="700">
              <a:solidFill>
                <a:srgbClr val="C3E88D"/>
              </a:solidFill>
              <a:highlight>
                <a:srgbClr val="212121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      </a:t>
            </a:r>
            <a:r>
              <a:rPr lang="en" sz="700">
                <a:solidFill>
                  <a:srgbClr val="F07178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INFLUX_PASSWORD</a:t>
            </a:r>
            <a:r>
              <a:rPr lang="en" sz="700">
                <a:solidFill>
                  <a:srgbClr val="89DD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:</a:t>
            </a:r>
            <a:r>
              <a:rPr lang="en" sz="7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 </a:t>
            </a:r>
            <a:r>
              <a:rPr lang="en" sz="700">
                <a:solidFill>
                  <a:srgbClr val="C3E88D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${DB_PASSWORD}</a:t>
            </a:r>
            <a:endParaRPr sz="700">
              <a:solidFill>
                <a:srgbClr val="C3E88D"/>
              </a:solidFill>
              <a:highlight>
                <a:srgbClr val="212121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    </a:t>
            </a:r>
            <a:r>
              <a:rPr lang="en" sz="700">
                <a:solidFill>
                  <a:srgbClr val="F07178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depends_on</a:t>
            </a:r>
            <a:r>
              <a:rPr lang="en" sz="700">
                <a:solidFill>
                  <a:srgbClr val="89DD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:</a:t>
            </a:r>
            <a:endParaRPr sz="700">
              <a:solidFill>
                <a:srgbClr val="89DDFF"/>
              </a:solidFill>
              <a:highlight>
                <a:srgbClr val="212121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      </a:t>
            </a:r>
            <a:r>
              <a:rPr lang="en" sz="700">
                <a:solidFill>
                  <a:srgbClr val="89DD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-</a:t>
            </a:r>
            <a:r>
              <a:rPr lang="en" sz="7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 </a:t>
            </a:r>
            <a:r>
              <a:rPr lang="en" sz="700">
                <a:solidFill>
                  <a:srgbClr val="C3E88D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mariadb</a:t>
            </a:r>
            <a:endParaRPr sz="700">
              <a:solidFill>
                <a:srgbClr val="C3E88D"/>
              </a:solidFill>
              <a:highlight>
                <a:srgbClr val="212121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      </a:t>
            </a:r>
            <a:r>
              <a:rPr lang="en" sz="700">
                <a:solidFill>
                  <a:srgbClr val="89DD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-</a:t>
            </a:r>
            <a:r>
              <a:rPr lang="en" sz="700">
                <a:solidFill>
                  <a:srgbClr val="EEFFFF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 </a:t>
            </a:r>
            <a:r>
              <a:rPr lang="en" sz="700">
                <a:solidFill>
                  <a:srgbClr val="C3E88D"/>
                </a:solidFill>
                <a:highlight>
                  <a:srgbClr val="212121"/>
                </a:highlight>
                <a:latin typeface="Ubuntu Mono"/>
                <a:ea typeface="Ubuntu Mono"/>
                <a:cs typeface="Ubuntu Mono"/>
                <a:sym typeface="Ubuntu Mono"/>
              </a:rPr>
              <a:t>influxdb</a:t>
            </a:r>
            <a:endParaRPr sz="700">
              <a:solidFill>
                <a:srgbClr val="C3E88D"/>
              </a:solidFill>
              <a:highlight>
                <a:srgbClr val="212121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rgbClr val="EEFFFF"/>
              </a:solidFill>
              <a:highlight>
                <a:srgbClr val="212121"/>
              </a:highlight>
              <a:latin typeface="Ubuntu Mono"/>
              <a:ea typeface="Ubuntu Mono"/>
              <a:cs typeface="Ubuntu Mono"/>
              <a:sym typeface="Ubuntu Mono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101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</a:t>
            </a:r>
            <a:endParaRPr/>
          </a:p>
        </p:txBody>
      </p:sp>
      <p:pic>
        <p:nvPicPr>
          <p:cNvPr id="683" name="Google Shape;683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4350" y="766850"/>
            <a:ext cx="6494394" cy="421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2500" y="170825"/>
            <a:ext cx="3685454" cy="4838701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1"/>
          <p:cNvSpPr txBox="1"/>
          <p:nvPr>
            <p:ph idx="4294967295" type="ctrTitle"/>
          </p:nvPr>
        </p:nvSpPr>
        <p:spPr>
          <a:xfrm>
            <a:off x="4689250" y="2104950"/>
            <a:ext cx="4358100" cy="93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The hardware</a:t>
            </a:r>
            <a:endParaRPr sz="3600"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02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 - HTTP API</a:t>
            </a:r>
            <a:endParaRPr/>
          </a:p>
        </p:txBody>
      </p:sp>
      <p:sp>
        <p:nvSpPr>
          <p:cNvPr id="689" name="Google Shape;689;p102"/>
          <p:cNvSpPr txBox="1"/>
          <p:nvPr>
            <p:ph idx="4294967295" type="body"/>
          </p:nvPr>
        </p:nvSpPr>
        <p:spPr>
          <a:xfrm>
            <a:off x="2815350" y="791825"/>
            <a:ext cx="3513300" cy="38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Unauthorized requests are ignored</a:t>
            </a:r>
            <a:endParaRPr sz="1400"/>
          </a:p>
        </p:txBody>
      </p:sp>
      <p:pic>
        <p:nvPicPr>
          <p:cNvPr id="690" name="Google Shape;690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15300" y="1176125"/>
            <a:ext cx="3513381" cy="3662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03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 - HTTP API</a:t>
            </a:r>
            <a:endParaRPr/>
          </a:p>
        </p:txBody>
      </p:sp>
      <p:sp>
        <p:nvSpPr>
          <p:cNvPr id="696" name="Google Shape;696;p103"/>
          <p:cNvSpPr txBox="1"/>
          <p:nvPr>
            <p:ph idx="4294967295" type="body"/>
          </p:nvPr>
        </p:nvSpPr>
        <p:spPr>
          <a:xfrm>
            <a:off x="2815350" y="791825"/>
            <a:ext cx="3513300" cy="38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Getting an access token</a:t>
            </a:r>
            <a:endParaRPr sz="1400"/>
          </a:p>
        </p:txBody>
      </p:sp>
      <p:pic>
        <p:nvPicPr>
          <p:cNvPr id="697" name="Google Shape;697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15313" y="1176125"/>
            <a:ext cx="3513381" cy="3662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104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 - HTTP API</a:t>
            </a:r>
            <a:endParaRPr/>
          </a:p>
        </p:txBody>
      </p:sp>
      <p:sp>
        <p:nvSpPr>
          <p:cNvPr id="703" name="Google Shape;703;p104"/>
          <p:cNvSpPr txBox="1"/>
          <p:nvPr>
            <p:ph idx="4294967295" type="body"/>
          </p:nvPr>
        </p:nvSpPr>
        <p:spPr>
          <a:xfrm>
            <a:off x="2815350" y="791825"/>
            <a:ext cx="3513300" cy="38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Create a user</a:t>
            </a:r>
            <a:endParaRPr sz="1400"/>
          </a:p>
        </p:txBody>
      </p:sp>
      <p:pic>
        <p:nvPicPr>
          <p:cNvPr id="704" name="Google Shape;704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15313" y="1176125"/>
            <a:ext cx="3513381" cy="3662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105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 - HTTP API</a:t>
            </a:r>
            <a:endParaRPr/>
          </a:p>
        </p:txBody>
      </p:sp>
      <p:sp>
        <p:nvSpPr>
          <p:cNvPr id="710" name="Google Shape;710;p105"/>
          <p:cNvSpPr txBox="1"/>
          <p:nvPr>
            <p:ph idx="4294967295" type="body"/>
          </p:nvPr>
        </p:nvSpPr>
        <p:spPr>
          <a:xfrm>
            <a:off x="2815350" y="791825"/>
            <a:ext cx="3513300" cy="38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Read all pigs</a:t>
            </a:r>
            <a:endParaRPr sz="1400"/>
          </a:p>
        </p:txBody>
      </p:sp>
      <p:pic>
        <p:nvPicPr>
          <p:cNvPr id="711" name="Google Shape;711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15313" y="1176125"/>
            <a:ext cx="3513381" cy="3662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10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 - HTTP API</a:t>
            </a:r>
            <a:endParaRPr/>
          </a:p>
        </p:txBody>
      </p:sp>
      <p:sp>
        <p:nvSpPr>
          <p:cNvPr id="717" name="Google Shape;717;p106"/>
          <p:cNvSpPr txBox="1"/>
          <p:nvPr>
            <p:ph idx="4294967295" type="body"/>
          </p:nvPr>
        </p:nvSpPr>
        <p:spPr>
          <a:xfrm>
            <a:off x="2815350" y="791825"/>
            <a:ext cx="3513300" cy="38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Read all sensors attached to a pig</a:t>
            </a:r>
            <a:endParaRPr sz="1400"/>
          </a:p>
        </p:txBody>
      </p:sp>
      <p:pic>
        <p:nvPicPr>
          <p:cNvPr id="718" name="Google Shape;718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15313" y="1176125"/>
            <a:ext cx="3513381" cy="3662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107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 - HTTP API</a:t>
            </a:r>
            <a:endParaRPr/>
          </a:p>
        </p:txBody>
      </p:sp>
      <p:sp>
        <p:nvSpPr>
          <p:cNvPr id="724" name="Google Shape;724;p107"/>
          <p:cNvSpPr txBox="1"/>
          <p:nvPr>
            <p:ph idx="4294967295" type="body"/>
          </p:nvPr>
        </p:nvSpPr>
        <p:spPr>
          <a:xfrm>
            <a:off x="2815350" y="791825"/>
            <a:ext cx="3513300" cy="38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Read sensor measurements</a:t>
            </a:r>
            <a:endParaRPr sz="1400"/>
          </a:p>
        </p:txBody>
      </p:sp>
      <p:pic>
        <p:nvPicPr>
          <p:cNvPr id="725" name="Google Shape;725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15313" y="1176125"/>
            <a:ext cx="3513381" cy="3662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0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 - HTTP API</a:t>
            </a:r>
            <a:endParaRPr/>
          </a:p>
        </p:txBody>
      </p:sp>
      <p:sp>
        <p:nvSpPr>
          <p:cNvPr id="731" name="Google Shape;731;p108"/>
          <p:cNvSpPr txBox="1"/>
          <p:nvPr>
            <p:ph idx="4294967295" type="body"/>
          </p:nvPr>
        </p:nvSpPr>
        <p:spPr>
          <a:xfrm>
            <a:off x="2815350" y="791825"/>
            <a:ext cx="3513300" cy="38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Fully update a user</a:t>
            </a:r>
            <a:endParaRPr sz="1400"/>
          </a:p>
        </p:txBody>
      </p:sp>
      <p:pic>
        <p:nvPicPr>
          <p:cNvPr id="732" name="Google Shape;732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15313" y="1176125"/>
            <a:ext cx="3513381" cy="3662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109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 - HTTP API</a:t>
            </a:r>
            <a:endParaRPr/>
          </a:p>
        </p:txBody>
      </p:sp>
      <p:sp>
        <p:nvSpPr>
          <p:cNvPr id="738" name="Google Shape;738;p109"/>
          <p:cNvSpPr txBox="1"/>
          <p:nvPr>
            <p:ph idx="4294967295" type="body"/>
          </p:nvPr>
        </p:nvSpPr>
        <p:spPr>
          <a:xfrm>
            <a:off x="2815350" y="791825"/>
            <a:ext cx="3513300" cy="38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Partially</a:t>
            </a:r>
            <a:r>
              <a:rPr lang="en" sz="1400"/>
              <a:t> update a user</a:t>
            </a:r>
            <a:endParaRPr sz="1400"/>
          </a:p>
        </p:txBody>
      </p:sp>
      <p:pic>
        <p:nvPicPr>
          <p:cNvPr id="739" name="Google Shape;739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15313" y="1176125"/>
            <a:ext cx="3513381" cy="3662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p110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 - HTTP API</a:t>
            </a:r>
            <a:endParaRPr/>
          </a:p>
        </p:txBody>
      </p:sp>
      <p:sp>
        <p:nvSpPr>
          <p:cNvPr id="745" name="Google Shape;745;p110"/>
          <p:cNvSpPr txBox="1"/>
          <p:nvPr>
            <p:ph idx="4294967295" type="body"/>
          </p:nvPr>
        </p:nvSpPr>
        <p:spPr>
          <a:xfrm>
            <a:off x="2815350" y="791825"/>
            <a:ext cx="3513300" cy="38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Delete a role</a:t>
            </a:r>
            <a:endParaRPr sz="1400"/>
          </a:p>
        </p:txBody>
      </p:sp>
      <p:pic>
        <p:nvPicPr>
          <p:cNvPr id="746" name="Google Shape;746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15300" y="1176125"/>
            <a:ext cx="3513381" cy="3662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1" name="Google Shape;751;p1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2500" y="170825"/>
            <a:ext cx="3685454" cy="4838701"/>
          </a:xfrm>
          <a:prstGeom prst="rect">
            <a:avLst/>
          </a:prstGeom>
          <a:noFill/>
          <a:ln>
            <a:noFill/>
          </a:ln>
        </p:spPr>
      </p:pic>
      <p:sp>
        <p:nvSpPr>
          <p:cNvPr id="752" name="Google Shape;752;p111"/>
          <p:cNvSpPr txBox="1"/>
          <p:nvPr>
            <p:ph idx="4294967295" type="ctrTitle"/>
          </p:nvPr>
        </p:nvSpPr>
        <p:spPr>
          <a:xfrm>
            <a:off x="4689250" y="2104950"/>
            <a:ext cx="4358100" cy="93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Cloud - API</a:t>
            </a:r>
            <a:endParaRPr sz="36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